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20"/>
  </p:notesMasterIdLst>
  <p:sldIdLst>
    <p:sldId id="257" r:id="rId4"/>
    <p:sldId id="258" r:id="rId5"/>
    <p:sldId id="262" r:id="rId6"/>
    <p:sldId id="325" r:id="rId7"/>
    <p:sldId id="386" r:id="rId8"/>
    <p:sldId id="274" r:id="rId9"/>
    <p:sldId id="280" r:id="rId10"/>
    <p:sldId id="275" r:id="rId11"/>
    <p:sldId id="278" r:id="rId12"/>
    <p:sldId id="388" r:id="rId13"/>
    <p:sldId id="389" r:id="rId14"/>
    <p:sldId id="387" r:id="rId15"/>
    <p:sldId id="373" r:id="rId16"/>
    <p:sldId id="261" r:id="rId17"/>
    <p:sldId id="372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58"/>
            <p14:sldId id="262"/>
            <p14:sldId id="325"/>
            <p14:sldId id="386"/>
            <p14:sldId id="274"/>
            <p14:sldId id="280"/>
            <p14:sldId id="275"/>
            <p14:sldId id="278"/>
            <p14:sldId id="388"/>
            <p14:sldId id="389"/>
            <p14:sldId id="387"/>
            <p14:sldId id="373"/>
            <p14:sldId id="261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2024/10/7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5C41F-5A7C-E999-0357-07BEFD04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72277-0DE1-4CCB-A844-CACAA66A8CBB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FB3839-45EC-8CEC-B45E-58224F43F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7F7F7F"/>
                </a:solidFill>
              </a:defRPr>
            </a:lvl1pPr>
          </a:lstStyle>
          <a:p>
            <a:fld id="{62F44FFF-DBD2-453E-B36D-B139CB1B16A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8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  <p:sldLayoutId id="2147486564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2024.09.23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2024.10.04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57BDF2-1E95-4FC2-3D3F-0E60C3FD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B434B4-9589-3E49-674B-2657F8A7A410}"/>
              </a:ext>
            </a:extLst>
          </p:cNvPr>
          <p:cNvSpPr/>
          <p:nvPr/>
        </p:nvSpPr>
        <p:spPr>
          <a:xfrm>
            <a:off x="6512648" y="3867417"/>
            <a:ext cx="2172749" cy="1317071"/>
          </a:xfrm>
          <a:prstGeom prst="rect">
            <a:avLst/>
          </a:prstGeom>
          <a:solidFill>
            <a:schemeClr val="bg1"/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76D34C5-E58B-9DED-EA6A-A7A56E42971F}"/>
              </a:ext>
            </a:extLst>
          </p:cNvPr>
          <p:cNvCxnSpPr>
            <a:cxnSpLocks/>
          </p:cNvCxnSpPr>
          <p:nvPr/>
        </p:nvCxnSpPr>
        <p:spPr>
          <a:xfrm flipV="1">
            <a:off x="6664426" y="4044522"/>
            <a:ext cx="1884527" cy="1034165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CD642B7-F007-86DF-82A5-A87A76D7E22A}"/>
              </a:ext>
            </a:extLst>
          </p:cNvPr>
          <p:cNvCxnSpPr>
            <a:cxnSpLocks/>
          </p:cNvCxnSpPr>
          <p:nvPr/>
        </p:nvCxnSpPr>
        <p:spPr>
          <a:xfrm>
            <a:off x="6384016" y="3867417"/>
            <a:ext cx="2407640" cy="1388378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40BC0E38-7493-5C5F-5BF2-71FD6CAF76AA}"/>
              </a:ext>
            </a:extLst>
          </p:cNvPr>
          <p:cNvCxnSpPr>
            <a:cxnSpLocks/>
          </p:cNvCxnSpPr>
          <p:nvPr/>
        </p:nvCxnSpPr>
        <p:spPr>
          <a:xfrm>
            <a:off x="7587836" y="3378758"/>
            <a:ext cx="0" cy="236569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632AEB2A-7120-1255-F627-FDFED6C1CB17}"/>
              </a:ext>
            </a:extLst>
          </p:cNvPr>
          <p:cNvSpPr txBox="1"/>
          <p:nvPr/>
        </p:nvSpPr>
        <p:spPr bwMode="auto">
          <a:xfrm>
            <a:off x="7350431" y="2751437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2000" b="1" dirty="0"/>
              <a:t>UD</a:t>
            </a:r>
            <a:endParaRPr kumimoji="0" lang="en-US" sz="2000" b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BBD1CC3-2651-3B86-1C2A-6AC38DE8B9A2}"/>
              </a:ext>
            </a:extLst>
          </p:cNvPr>
          <p:cNvSpPr txBox="1"/>
          <p:nvPr/>
        </p:nvSpPr>
        <p:spPr bwMode="auto">
          <a:xfrm>
            <a:off x="8932654" y="5280962"/>
            <a:ext cx="4530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000" b="1" dirty="0"/>
              <a:t>RT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3A1FB9-E091-0221-A8CC-B11E54272606}"/>
              </a:ext>
            </a:extLst>
          </p:cNvPr>
          <p:cNvSpPr txBox="1"/>
          <p:nvPr/>
        </p:nvSpPr>
        <p:spPr bwMode="auto">
          <a:xfrm>
            <a:off x="8762944" y="3463798"/>
            <a:ext cx="445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000" b="1" dirty="0"/>
              <a:t>FB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3AD1EBA-AF71-7D66-7F07-7A33845B42E5}"/>
              </a:ext>
            </a:extLst>
          </p:cNvPr>
          <p:cNvSpPr txBox="1"/>
          <p:nvPr/>
        </p:nvSpPr>
        <p:spPr bwMode="auto">
          <a:xfrm>
            <a:off x="7414124" y="2945038"/>
            <a:ext cx="36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FF0000"/>
                </a:solidFill>
                <a:latin typeface="+mj-lt"/>
              </a:rPr>
              <a:t>+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C55FC58-A24F-CCAF-40C9-6202B035148B}"/>
              </a:ext>
            </a:extLst>
          </p:cNvPr>
          <p:cNvSpPr txBox="1"/>
          <p:nvPr/>
        </p:nvSpPr>
        <p:spPr bwMode="auto">
          <a:xfrm>
            <a:off x="8572455" y="3640591"/>
            <a:ext cx="4116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00B0F0"/>
                </a:solidFill>
              </a:rPr>
              <a:t>+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818800-DAAB-0F6C-C587-84FE5F04DFBC}"/>
              </a:ext>
            </a:extLst>
          </p:cNvPr>
          <p:cNvSpPr txBox="1"/>
          <p:nvPr/>
        </p:nvSpPr>
        <p:spPr bwMode="auto">
          <a:xfrm>
            <a:off x="6358450" y="4795188"/>
            <a:ext cx="3385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dirty="0">
                <a:solidFill>
                  <a:srgbClr val="00B0F0"/>
                </a:solidFill>
              </a:rPr>
              <a:t>-</a:t>
            </a:r>
            <a:endParaRPr kumimoji="0" lang="en-US" sz="3600" dirty="0">
              <a:solidFill>
                <a:srgbClr val="00B0F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9B268A-7464-1BA2-1760-479207BD5D96}"/>
              </a:ext>
            </a:extLst>
          </p:cNvPr>
          <p:cNvSpPr txBox="1"/>
          <p:nvPr/>
        </p:nvSpPr>
        <p:spPr bwMode="auto">
          <a:xfrm>
            <a:off x="5978009" y="3373054"/>
            <a:ext cx="3385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dirty="0">
                <a:solidFill>
                  <a:srgbClr val="92D050"/>
                </a:solidFill>
              </a:rPr>
              <a:t>-</a:t>
            </a:r>
            <a:endParaRPr kumimoji="0" lang="en-US" sz="3600" dirty="0">
              <a:solidFill>
                <a:srgbClr val="92D05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6220BC7-3843-4CE7-4429-F6FF9A0D7A67}"/>
              </a:ext>
            </a:extLst>
          </p:cNvPr>
          <p:cNvSpPr txBox="1"/>
          <p:nvPr/>
        </p:nvSpPr>
        <p:spPr bwMode="auto">
          <a:xfrm>
            <a:off x="8718112" y="5060428"/>
            <a:ext cx="36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92D050"/>
                </a:solidFill>
              </a:rPr>
              <a:t>+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6C03C5A-6209-1A19-4243-1D1B9F30F909}"/>
              </a:ext>
            </a:extLst>
          </p:cNvPr>
          <p:cNvSpPr txBox="1"/>
          <p:nvPr/>
        </p:nvSpPr>
        <p:spPr bwMode="auto">
          <a:xfrm>
            <a:off x="6319033" y="1883496"/>
            <a:ext cx="32389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zh-TW" altLang="en-US" sz="3200" dirty="0"/>
              <a:t>      </a:t>
            </a:r>
            <a:r>
              <a:rPr lang="en-US" sz="3200" dirty="0"/>
              <a:t>Boat</a:t>
            </a:r>
            <a:r>
              <a:rPr lang="en-US" altLang="zh-TW" sz="3200" dirty="0"/>
              <a:t>(</a:t>
            </a:r>
            <a:r>
              <a:rPr lang="zh-TW" altLang="en-US" sz="3200" dirty="0"/>
              <a:t>絕對</a:t>
            </a:r>
            <a:r>
              <a:rPr lang="en-US" altLang="zh-TW" sz="3200" dirty="0"/>
              <a:t>)</a:t>
            </a:r>
          </a:p>
          <a:p>
            <a:r>
              <a:rPr lang="zh-TW" sz="2000" kern="12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同時調整全部</a:t>
            </a:r>
            <a:r>
              <a:rPr lang="en-US" sz="2000" kern="1200" dirty="0">
                <a:solidFill>
                  <a:schemeClr val="accent2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Wafer</a:t>
            </a:r>
            <a:r>
              <a:rPr lang="zh-TW" sz="2000" kern="1200" dirty="0">
                <a:solidFill>
                  <a:schemeClr val="accent2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位置</a:t>
            </a:r>
            <a:endParaRPr lang="en-US" sz="20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algn="l">
              <a:buFont typeface="Wingdings 2" panose="05020102010507070707" pitchFamily="18" charset="2"/>
              <a:buNone/>
            </a:pPr>
            <a:endParaRPr lang="en-US" altLang="zh-TW" sz="3200" dirty="0">
              <a:solidFill>
                <a:schemeClr val="accent4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032A2FF-A008-E388-6787-18D56CF8BD68}"/>
              </a:ext>
            </a:extLst>
          </p:cNvPr>
          <p:cNvSpPr/>
          <p:nvPr/>
        </p:nvSpPr>
        <p:spPr>
          <a:xfrm rot="21600000">
            <a:off x="2379216" y="3688471"/>
            <a:ext cx="2172749" cy="1317071"/>
          </a:xfrm>
          <a:prstGeom prst="rect">
            <a:avLst/>
          </a:prstGeom>
          <a:solidFill>
            <a:schemeClr val="bg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F427A323-18E8-8004-A6B8-821399B0443A}"/>
              </a:ext>
            </a:extLst>
          </p:cNvPr>
          <p:cNvCxnSpPr>
            <a:cxnSpLocks/>
          </p:cNvCxnSpPr>
          <p:nvPr/>
        </p:nvCxnSpPr>
        <p:spPr>
          <a:xfrm flipV="1">
            <a:off x="2144325" y="3733400"/>
            <a:ext cx="2440355" cy="1409692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F694B295-C7F6-415F-E330-9010D1DD6D19}"/>
              </a:ext>
            </a:extLst>
          </p:cNvPr>
          <p:cNvCxnSpPr>
            <a:cxnSpLocks/>
          </p:cNvCxnSpPr>
          <p:nvPr/>
        </p:nvCxnSpPr>
        <p:spPr>
          <a:xfrm rot="21600000">
            <a:off x="2250584" y="3688471"/>
            <a:ext cx="2407640" cy="138837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02E81B6-FF66-59F5-A323-05708EECDF23}"/>
              </a:ext>
            </a:extLst>
          </p:cNvPr>
          <p:cNvCxnSpPr>
            <a:cxnSpLocks/>
          </p:cNvCxnSpPr>
          <p:nvPr/>
        </p:nvCxnSpPr>
        <p:spPr>
          <a:xfrm rot="21600000">
            <a:off x="3454404" y="3199812"/>
            <a:ext cx="0" cy="236569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1FEC6CE-FE21-F635-5C05-B37245C72B2D}"/>
              </a:ext>
            </a:extLst>
          </p:cNvPr>
          <p:cNvSpPr txBox="1"/>
          <p:nvPr/>
        </p:nvSpPr>
        <p:spPr bwMode="auto">
          <a:xfrm rot="21600000">
            <a:off x="3197763" y="2581954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2000" b="1" dirty="0"/>
              <a:t>UD</a:t>
            </a:r>
            <a:endParaRPr kumimoji="0" lang="en-US" sz="2000" b="1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7CC0815-89F3-8BDF-8418-631021E403A8}"/>
              </a:ext>
            </a:extLst>
          </p:cNvPr>
          <p:cNvSpPr txBox="1"/>
          <p:nvPr/>
        </p:nvSpPr>
        <p:spPr bwMode="auto">
          <a:xfrm rot="21600000">
            <a:off x="4749793" y="3261590"/>
            <a:ext cx="4530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000" b="1" dirty="0"/>
              <a:t>RT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BA979F5-2671-6638-D89A-DC385F8161AD}"/>
              </a:ext>
            </a:extLst>
          </p:cNvPr>
          <p:cNvSpPr txBox="1"/>
          <p:nvPr/>
        </p:nvSpPr>
        <p:spPr bwMode="auto">
          <a:xfrm rot="21600000">
            <a:off x="1659887" y="3224393"/>
            <a:ext cx="445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000" b="1" dirty="0"/>
              <a:t>FB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B876D89E-89E1-2951-69C8-70F5384031F6}"/>
              </a:ext>
            </a:extLst>
          </p:cNvPr>
          <p:cNvSpPr txBox="1"/>
          <p:nvPr/>
        </p:nvSpPr>
        <p:spPr bwMode="auto">
          <a:xfrm rot="21600000">
            <a:off x="2105843" y="1942833"/>
            <a:ext cx="27562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3200" dirty="0"/>
              <a:t>Cassette</a:t>
            </a:r>
            <a:r>
              <a:rPr lang="en-US" sz="3200" dirty="0"/>
              <a:t> (</a:t>
            </a:r>
            <a:r>
              <a:rPr lang="zh-TW" altLang="en-US" sz="3200" dirty="0"/>
              <a:t>相對</a:t>
            </a:r>
            <a:r>
              <a:rPr lang="en-US" altLang="zh-TW" sz="3200" dirty="0"/>
              <a:t>)</a:t>
            </a:r>
            <a:endParaRPr kumimoji="0" lang="en-US" sz="32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056DCC2-C399-BFB5-A37F-6C026018324F}"/>
              </a:ext>
            </a:extLst>
          </p:cNvPr>
          <p:cNvSpPr txBox="1"/>
          <p:nvPr/>
        </p:nvSpPr>
        <p:spPr bwMode="auto">
          <a:xfrm>
            <a:off x="3272303" y="2761632"/>
            <a:ext cx="36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FF0000"/>
                </a:solidFill>
                <a:latin typeface="+mj-lt"/>
              </a:rPr>
              <a:t>+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36BC8F6-0CF5-5A10-D1E5-53311865A983}"/>
              </a:ext>
            </a:extLst>
          </p:cNvPr>
          <p:cNvSpPr txBox="1"/>
          <p:nvPr/>
        </p:nvSpPr>
        <p:spPr bwMode="auto">
          <a:xfrm>
            <a:off x="3294003" y="5498736"/>
            <a:ext cx="3385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dirty="0">
                <a:solidFill>
                  <a:srgbClr val="FF0000"/>
                </a:solidFill>
              </a:rPr>
              <a:t>-</a:t>
            </a:r>
            <a:endParaRPr kumimoji="0" lang="en-US" sz="3600" dirty="0">
              <a:solidFill>
                <a:srgbClr val="FF0000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ED6334E-F60A-82FE-2D1B-1B8BCFF8E55D}"/>
              </a:ext>
            </a:extLst>
          </p:cNvPr>
          <p:cNvSpPr txBox="1"/>
          <p:nvPr/>
        </p:nvSpPr>
        <p:spPr bwMode="auto">
          <a:xfrm>
            <a:off x="4556077" y="3385652"/>
            <a:ext cx="36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92D050"/>
                </a:solidFill>
              </a:rPr>
              <a:t>+</a:t>
            </a: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2E0D536D-5875-58D9-250C-64E270C85375}"/>
              </a:ext>
            </a:extLst>
          </p:cNvPr>
          <p:cNvSpPr txBox="1"/>
          <p:nvPr/>
        </p:nvSpPr>
        <p:spPr bwMode="auto">
          <a:xfrm>
            <a:off x="1825173" y="4881482"/>
            <a:ext cx="3385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dirty="0">
                <a:solidFill>
                  <a:srgbClr val="92D050"/>
                </a:solidFill>
              </a:rPr>
              <a:t>-</a:t>
            </a:r>
            <a:endParaRPr kumimoji="0" lang="en-US" sz="3600" dirty="0">
              <a:solidFill>
                <a:srgbClr val="92D050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5EF58B0-76F0-2376-1332-8C000653F89A}"/>
              </a:ext>
            </a:extLst>
          </p:cNvPr>
          <p:cNvSpPr txBox="1"/>
          <p:nvPr/>
        </p:nvSpPr>
        <p:spPr bwMode="auto">
          <a:xfrm>
            <a:off x="4621555" y="4881481"/>
            <a:ext cx="3385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dirty="0">
                <a:solidFill>
                  <a:srgbClr val="00B0F0"/>
                </a:solidFill>
              </a:rPr>
              <a:t>-</a:t>
            </a:r>
            <a:endParaRPr kumimoji="0" lang="en-US" sz="3600" dirty="0">
              <a:solidFill>
                <a:srgbClr val="00B0F0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A6F4C75C-3E89-A136-3513-DBE45AB0A2A4}"/>
              </a:ext>
            </a:extLst>
          </p:cNvPr>
          <p:cNvSpPr txBox="1"/>
          <p:nvPr/>
        </p:nvSpPr>
        <p:spPr bwMode="auto">
          <a:xfrm>
            <a:off x="1936815" y="3324096"/>
            <a:ext cx="4116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2800" dirty="0">
                <a:solidFill>
                  <a:srgbClr val="00B0F0"/>
                </a:solidFill>
              </a:rPr>
              <a:t>+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A83B0214-1169-89D5-804E-B1DF8FD12FA9}"/>
              </a:ext>
            </a:extLst>
          </p:cNvPr>
          <p:cNvSpPr txBox="1"/>
          <p:nvPr/>
        </p:nvSpPr>
        <p:spPr bwMode="auto">
          <a:xfrm>
            <a:off x="890073" y="452110"/>
            <a:ext cx="60946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eaLnBrk="0" fontAlgn="base" hangingPunct="0"/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Wafer Transfer </a:t>
            </a:r>
            <a:r>
              <a:rPr lang="zh-TW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傳送</a:t>
            </a:r>
            <a:endParaRPr lang="en-US" sz="2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2AF8004E-546E-EBE0-6EC2-A2A3575DF12A}"/>
              </a:ext>
            </a:extLst>
          </p:cNvPr>
          <p:cNvSpPr txBox="1"/>
          <p:nvPr/>
        </p:nvSpPr>
        <p:spPr bwMode="auto">
          <a:xfrm>
            <a:off x="7443824" y="5598393"/>
            <a:ext cx="3257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en-US" sz="3600" dirty="0">
                <a:solidFill>
                  <a:srgbClr val="FF0000"/>
                </a:solidFill>
                <a:latin typeface="+mj-lt"/>
              </a:rPr>
              <a:t>-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FFACD55-639D-E575-AB49-E1813D1D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13" y="1359264"/>
            <a:ext cx="8160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UD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為一單位，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為單位去做修改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009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C855F6-2E98-8EC0-631F-72F444D0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25DCA3-3031-DD2C-6610-E399433826F5}"/>
              </a:ext>
            </a:extLst>
          </p:cNvPr>
          <p:cNvSpPr txBox="1"/>
          <p:nvPr/>
        </p:nvSpPr>
        <p:spPr bwMode="auto">
          <a:xfrm>
            <a:off x="5185407" y="3258654"/>
            <a:ext cx="6811860" cy="33855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457200" eaLnBrk="0" fontAlgn="base" hangingPunct="0"/>
            <a:r>
              <a:rPr 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調整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Boat Fork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：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C1: Fork-5 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傳至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Pitch: 21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152</a:t>
            </a:r>
            <a:endParaRPr lang="en-US" sz="16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 </a:t>
            </a:r>
            <a:r>
              <a:rPr lang="en-US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*152</a:t>
            </a:r>
            <a:r>
              <a:rPr lang="zh-TW" altLang="en-US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為擋片</a:t>
            </a:r>
            <a:endParaRPr lang="en-US" altLang="zh-TW" kern="12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新細明體" panose="02020500000000000000" pitchFamily="18" charset="-120"/>
            </a:endParaRPr>
          </a:p>
          <a:p>
            <a:pPr marL="457200" eaLnBrk="0" fontAlgn="base" hangingPunct="0"/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調整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Fork-5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：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C2~C6: Fork-5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傳至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Pitch : 46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71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91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121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146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調整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Fork-1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：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C8: Fork-1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傳至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Pitch : 20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151 (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對齊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C1 Wafer)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C3: Fork-1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傳至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Pitch : </a:t>
            </a:r>
            <a:r>
              <a:rPr lang="en-US" sz="1800" kern="1200" dirty="0"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19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70 (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分別對齊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C1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C3 Wafer)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 </a:t>
            </a:r>
            <a:r>
              <a:rPr lang="zh-TW" alt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*</a:t>
            </a:r>
            <a:r>
              <a:rPr lang="en-US" altLang="zh-TW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19</a:t>
            </a:r>
            <a:r>
              <a:rPr lang="zh-TW" alt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altLang="zh-TW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20</a:t>
            </a:r>
            <a:r>
              <a:rPr lang="zh-TW" alt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altLang="zh-TW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151</a:t>
            </a:r>
            <a:r>
              <a:rPr lang="zh-TW" alt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為擋片 *</a:t>
            </a:r>
            <a:r>
              <a:rPr lang="en-US" altLang="zh-TW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70</a:t>
            </a:r>
            <a:r>
              <a:rPr lang="zh-TW" altLang="en-US" sz="1800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為空片</a:t>
            </a:r>
            <a:endParaRPr lang="en-US" sz="16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調整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Fork-1 Rotation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將影響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Fork-5 Rotation (</a:t>
            </a:r>
            <a:r>
              <a:rPr lang="zh-TW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同馬達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19B978-8306-18CF-53E9-72ABEB759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33" y="274390"/>
            <a:ext cx="7338581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FORK-5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移至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前時按暫停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FORK-5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是否會撞到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，確定不會碰撞時解除暫停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完全伸入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而未抓起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時按暫停鈕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位置是否在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而未置於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上時按下暫停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的高低位置 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解除暫停後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置於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未移出時再次按下暫停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高低位置 </a:t>
            </a:r>
          </a:p>
          <a:p>
            <a:pPr lvl="1" eaLnBrk="1" hangingPunct="1">
              <a:spcBef>
                <a:spcPts val="575"/>
              </a:spcBef>
              <a:buClr>
                <a:schemeClr val="accent1"/>
              </a:buCl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解除暫停後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,FORK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快移出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時再次按下暫停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高低位置</a:t>
            </a:r>
          </a:p>
        </p:txBody>
      </p:sp>
    </p:spTree>
    <p:extLst>
      <p:ext uri="{BB962C8B-B14F-4D97-AF65-F5344CB8AC3E}">
        <p14:creationId xmlns:p14="http://schemas.microsoft.com/office/powerpoint/2010/main" val="79158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B32839-90E1-3E3D-A6A8-7F12F32A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BDC023-2F9D-303A-43C2-D303F5D4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68" y="1040327"/>
            <a:ext cx="4416741" cy="22462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4F7DF65-072A-707A-5FD3-684EAAA4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8"/>
          <a:stretch>
            <a:fillRect/>
          </a:stretch>
        </p:blipFill>
        <p:spPr bwMode="auto">
          <a:xfrm>
            <a:off x="1146560" y="4503719"/>
            <a:ext cx="4416740" cy="22462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BCF58A-3AE8-1AED-F83D-0BA3BCFF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2"/>
          <a:stretch>
            <a:fillRect/>
          </a:stretch>
        </p:blipFill>
        <p:spPr bwMode="auto">
          <a:xfrm>
            <a:off x="6286930" y="2846976"/>
            <a:ext cx="4846801" cy="24077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D52ACDA-825D-EDF5-56CC-1E63EF1D033E}"/>
              </a:ext>
            </a:extLst>
          </p:cNvPr>
          <p:cNvSpPr txBox="1"/>
          <p:nvPr/>
        </p:nvSpPr>
        <p:spPr bwMode="auto">
          <a:xfrm>
            <a:off x="4247926" y="119202"/>
            <a:ext cx="34701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4800" dirty="0"/>
              <a:t>Purge</a:t>
            </a:r>
            <a:r>
              <a:rPr lang="zh-TW" altLang="en-US" sz="4800" dirty="0"/>
              <a:t>和測漏</a:t>
            </a:r>
            <a:endParaRPr kumimoji="0" lang="en-US" sz="48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34824B0-ED22-357E-E4BE-53E1CC14DEE8}"/>
              </a:ext>
            </a:extLst>
          </p:cNvPr>
          <p:cNvSpPr/>
          <p:nvPr/>
        </p:nvSpPr>
        <p:spPr>
          <a:xfrm>
            <a:off x="5626078" y="2013900"/>
            <a:ext cx="536972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36958B7-4AFE-FAE7-5890-5FF224E69687}"/>
              </a:ext>
            </a:extLst>
          </p:cNvPr>
          <p:cNvSpPr/>
          <p:nvPr/>
        </p:nvSpPr>
        <p:spPr>
          <a:xfrm>
            <a:off x="6286930" y="2013900"/>
            <a:ext cx="536971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56F6CE1-E688-ECB1-E479-88C1847DC285}"/>
              </a:ext>
            </a:extLst>
          </p:cNvPr>
          <p:cNvSpPr/>
          <p:nvPr/>
        </p:nvSpPr>
        <p:spPr>
          <a:xfrm>
            <a:off x="6947781" y="2013900"/>
            <a:ext cx="536971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22B3E14-5ECB-DCA2-1F80-B31FD88F78C7}"/>
              </a:ext>
            </a:extLst>
          </p:cNvPr>
          <p:cNvSpPr/>
          <p:nvPr/>
        </p:nvSpPr>
        <p:spPr>
          <a:xfrm>
            <a:off x="7608632" y="2013900"/>
            <a:ext cx="536970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B96337F-7974-4A44-A529-88A417510FE6}"/>
              </a:ext>
            </a:extLst>
          </p:cNvPr>
          <p:cNvSpPr/>
          <p:nvPr/>
        </p:nvSpPr>
        <p:spPr>
          <a:xfrm>
            <a:off x="8269482" y="2013900"/>
            <a:ext cx="536970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182138CC-BCC9-2875-C753-D0E3C9943C3A}"/>
              </a:ext>
            </a:extLst>
          </p:cNvPr>
          <p:cNvSpPr/>
          <p:nvPr/>
        </p:nvSpPr>
        <p:spPr>
          <a:xfrm rot="5400000">
            <a:off x="3232702" y="4036569"/>
            <a:ext cx="543559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455FCCD-A009-0E53-2F98-0EAA1099C86D}"/>
              </a:ext>
            </a:extLst>
          </p:cNvPr>
          <p:cNvSpPr/>
          <p:nvPr/>
        </p:nvSpPr>
        <p:spPr>
          <a:xfrm rot="10800000">
            <a:off x="3654034" y="3740011"/>
            <a:ext cx="536971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115D7C2-7E16-6FD1-E138-C0D56EDCD3DD}"/>
              </a:ext>
            </a:extLst>
          </p:cNvPr>
          <p:cNvSpPr/>
          <p:nvPr/>
        </p:nvSpPr>
        <p:spPr>
          <a:xfrm rot="10800000">
            <a:off x="4314885" y="3740011"/>
            <a:ext cx="536971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72EDF58-A3D2-7CF8-E862-D8E0FF27A012}"/>
              </a:ext>
            </a:extLst>
          </p:cNvPr>
          <p:cNvSpPr/>
          <p:nvPr/>
        </p:nvSpPr>
        <p:spPr>
          <a:xfrm rot="10800000">
            <a:off x="4975736" y="3740011"/>
            <a:ext cx="536970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01F85363-CDBA-D91D-1AEC-CF2B1838CFDE}"/>
              </a:ext>
            </a:extLst>
          </p:cNvPr>
          <p:cNvSpPr/>
          <p:nvPr/>
        </p:nvSpPr>
        <p:spPr>
          <a:xfrm rot="10800000">
            <a:off x="5636586" y="3740011"/>
            <a:ext cx="536970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660C5A2-FC99-59CC-211D-9D1232CF7618}"/>
              </a:ext>
            </a:extLst>
          </p:cNvPr>
          <p:cNvSpPr/>
          <p:nvPr/>
        </p:nvSpPr>
        <p:spPr>
          <a:xfrm rot="5400000">
            <a:off x="8671785" y="2318003"/>
            <a:ext cx="602570" cy="299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1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F9AAE7-EFF9-5C9B-B86B-E77CC459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E5DB40-5A47-4461-C104-D7C3D6A4C1D9}"/>
              </a:ext>
            </a:extLst>
          </p:cNvPr>
          <p:cNvSpPr txBox="1"/>
          <p:nvPr/>
        </p:nvSpPr>
        <p:spPr bwMode="auto">
          <a:xfrm>
            <a:off x="2619462" y="165778"/>
            <a:ext cx="60946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Run Recipe</a:t>
            </a:r>
            <a:endParaRPr lang="en-US" sz="4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07FA86-2E31-0F5D-E2D0-DAD28FFDF75B}"/>
              </a:ext>
            </a:extLst>
          </p:cNvPr>
          <p:cNvSpPr txBox="1"/>
          <p:nvPr/>
        </p:nvSpPr>
        <p:spPr bwMode="auto">
          <a:xfrm>
            <a:off x="7453267" y="4383898"/>
            <a:ext cx="4203895" cy="23083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457200"/>
            <a:r>
              <a:rPr lang="zh-TW" altLang="en-US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先</a:t>
            </a:r>
            <a:r>
              <a:rPr lang="zh-TW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使用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VL800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確認各個機械位置 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M01: P04 (Elevator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升上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M02: P03 (Arm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在後方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M03: P02 (Shutter UP/DOWN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閉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M04: P02 (Shutter SWING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閉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M05: P01 (Boat Lock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解鎖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M06: P01 (Spindle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歸位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切熄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Manual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鍵、</a:t>
            </a:r>
            <a:r>
              <a:rPr lang="en-US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Remote</a:t>
            </a:r>
            <a:r>
              <a:rPr lang="zh-TW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鍵</a:t>
            </a:r>
            <a:endParaRPr lang="en-US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AAF91A9-9D67-3BD7-DE54-E400EEA69638}"/>
              </a:ext>
            </a:extLst>
          </p:cNvPr>
          <p:cNvSpPr txBox="1"/>
          <p:nvPr/>
        </p:nvSpPr>
        <p:spPr bwMode="auto">
          <a:xfrm>
            <a:off x="1177448" y="1060166"/>
            <a:ext cx="11736198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於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M3200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進入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Set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頁面、輸入密碼 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_2 (space 2)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、選擇對應程式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sz="2400" b="1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POLY  : Coating</a:t>
            </a:r>
            <a:endParaRPr 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en-US" sz="2400" b="1" kern="12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NITRIDE/TEOS: Purge</a:t>
            </a:r>
            <a:endParaRPr 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進入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STANDBY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頁面，點擊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B/E (Bypass B/E Alarm)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按下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Start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實體按鍵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進入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WHOLE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頁面，點擊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Skip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實體按鍵、輸入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新細明體" panose="02020500000000000000" pitchFamily="18" charset="-120"/>
              </a:rPr>
              <a:t>2</a:t>
            </a:r>
          </a:p>
          <a:p>
            <a:pPr marL="457200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新細明體" panose="02020500000000000000" pitchFamily="18" charset="-120"/>
              </a:rPr>
              <a:t>按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Enter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，並點擊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YES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至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VL800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點擊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Reset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Pause (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解除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VL800 Alarm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並取消暫停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/>
            <a:r>
              <a:rPr lang="zh-TW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切熄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M3200 Alarm</a:t>
            </a:r>
            <a:r>
              <a:rPr lang="zh-TW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、恢復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Remote</a:t>
            </a:r>
            <a:endParaRPr lang="en-US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848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5" name="圖片 4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6D799D4F-0B78-4E4A-948B-2033C10E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94784"/>
            <a:ext cx="621116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69216"/>
              </p:ext>
            </p:extLst>
          </p:nvPr>
        </p:nvGraphicFramePr>
        <p:xfrm>
          <a:off x="2503738" y="957177"/>
          <a:ext cx="7500027" cy="54710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0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786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40%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70%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20%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60%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40%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40%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786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249291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434738"/>
              </p:ext>
            </p:extLst>
          </p:nvPr>
        </p:nvGraphicFramePr>
        <p:xfrm>
          <a:off x="706875" y="1152364"/>
          <a:ext cx="11167353" cy="487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4196901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103021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3035667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2024/9/23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LP-N7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2024/9/24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ERT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搶救組新訓及認證課程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ea"/>
                          <a:ea typeface="+mj-ea"/>
                        </a:rPr>
                        <a:t>GRD-2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MPM</a:t>
                      </a:r>
                      <a:endParaRPr 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2024/9/26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基本統計學</a:t>
                      </a:r>
                      <a:endParaRPr kumimoji="0" lang="en-US" sz="18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ea"/>
                          <a:ea typeface="+mj-ea"/>
                        </a:rPr>
                        <a:t>LP-P4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5PM</a:t>
                      </a:r>
                      <a:endParaRPr 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ea"/>
                          <a:ea typeface="+mj-ea"/>
                        </a:rPr>
                        <a:t>LP-T1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  <a:endParaRPr 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2024/9/30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ea"/>
                          <a:ea typeface="+mj-ea"/>
                        </a:rPr>
                        <a:t>LP-N3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2PM</a:t>
                      </a:r>
                      <a:endParaRPr 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LP-T6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2024/10/4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+mj-ea"/>
                          <a:ea typeface="+mj-ea"/>
                        </a:rPr>
                        <a:t>LP-T2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altLang="zh-TW" sz="2800" dirty="0">
                <a:latin typeface="+mj-ea"/>
                <a:ea typeface="+mj-ea"/>
              </a:rPr>
              <a:t>SPM </a:t>
            </a:r>
            <a:r>
              <a:rPr lang="zh-TW" altLang="en-US" sz="2800" dirty="0">
                <a:latin typeface="+mj-ea"/>
                <a:ea typeface="+mj-ea"/>
              </a:rPr>
              <a:t>降溫和檢查</a:t>
            </a: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</a:t>
            </a:r>
            <a:r>
              <a:rPr lang="en-US" altLang="zh-TW" sz="2800" dirty="0">
                <a:latin typeface="+mj-ea"/>
                <a:ea typeface="+mj-ea"/>
              </a:rPr>
              <a:t>SPM </a:t>
            </a:r>
            <a:r>
              <a:rPr lang="zh-TW" altLang="en-US" sz="2800" dirty="0">
                <a:latin typeface="+mj-ea"/>
                <a:ea typeface="+mj-ea"/>
              </a:rPr>
              <a:t>拆裝及清潔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latin typeface="+mj-ea"/>
                <a:ea typeface="+mj-ea"/>
              </a:rPr>
              <a:t>APC</a:t>
            </a:r>
            <a:r>
              <a:rPr lang="zh-TW" altLang="en-US" sz="2800" dirty="0">
                <a:latin typeface="+mj-ea"/>
                <a:ea typeface="+mj-ea"/>
              </a:rPr>
              <a:t>的取下、拆裝、測試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五、</a:t>
            </a:r>
            <a:r>
              <a:rPr lang="en-US" altLang="zh-TW" sz="2800" dirty="0">
                <a:latin typeface="+mj-ea"/>
                <a:ea typeface="+mj-ea"/>
              </a:rPr>
              <a:t>MV</a:t>
            </a:r>
            <a:r>
              <a:rPr lang="zh-TW" altLang="en-US" sz="2800" dirty="0">
                <a:latin typeface="+mj-ea"/>
                <a:ea typeface="+mj-ea"/>
              </a:rPr>
              <a:t>的清潔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六、</a:t>
            </a:r>
            <a:r>
              <a:rPr lang="en-US" altLang="zh-TW" sz="2800" dirty="0">
                <a:solidFill>
                  <a:srgbClr val="000000"/>
                </a:solidFill>
                <a:latin typeface="+mj-ea"/>
                <a:ea typeface="+mj-ea"/>
              </a:rPr>
              <a:t>Wafer Transfer </a:t>
            </a:r>
            <a:r>
              <a:rPr lang="zh-TW" sz="2800" kern="12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傳送</a:t>
            </a:r>
            <a:endParaRPr lang="en-US" altLang="zh-TW" sz="2800" kern="12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effectLst/>
                <a:latin typeface="+mj-ea"/>
                <a:ea typeface="+mj-ea"/>
              </a:rPr>
              <a:t>七、</a:t>
            </a:r>
            <a:r>
              <a:rPr lang="en-US" sz="2800" dirty="0">
                <a:latin typeface="+mj-ea"/>
                <a:ea typeface="+mj-ea"/>
              </a:rPr>
              <a:t>Purge</a:t>
            </a:r>
            <a:r>
              <a:rPr lang="zh-TW" altLang="en-US" sz="2800" dirty="0">
                <a:latin typeface="+mj-ea"/>
                <a:ea typeface="+mj-ea"/>
              </a:rPr>
              <a:t>和測漏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kumimoji="0" lang="zh-TW" altLang="en-US" sz="2800" dirty="0">
                <a:latin typeface="+mj-ea"/>
                <a:ea typeface="+mj-ea"/>
              </a:rPr>
              <a:t>八、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Run Recipe</a:t>
            </a:r>
            <a:endParaRPr lang="en-US" sz="2800" dirty="0"/>
          </a:p>
          <a:p>
            <a:pPr>
              <a:defRPr/>
            </a:pP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endParaRPr lang="en-US" sz="2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204133" y="6204358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3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2">
            <a:extLst>
              <a:ext uri="{FF2B5EF4-FFF2-40B4-BE49-F238E27FC236}">
                <a16:creationId xmlns:a16="http://schemas.microsoft.com/office/drawing/2014/main" id="{C8C09F2E-2998-32E2-F4F3-069C952804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F23E14B6-B5A3-49C0-91ED-696D1BBA142D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4579" name="圖片 4">
            <a:extLst>
              <a:ext uri="{FF2B5EF4-FFF2-40B4-BE49-F238E27FC236}">
                <a16:creationId xmlns:a16="http://schemas.microsoft.com/office/drawing/2014/main" id="{234C6CC9-6379-BB8A-EEC8-F2B04925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12" y="1331015"/>
            <a:ext cx="359727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圖片 6">
            <a:extLst>
              <a:ext uri="{FF2B5EF4-FFF2-40B4-BE49-F238E27FC236}">
                <a16:creationId xmlns:a16="http://schemas.microsoft.com/office/drawing/2014/main" id="{3FE49F42-21E8-5DE9-7DA2-0EF89AFB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56" y="1812030"/>
            <a:ext cx="3311525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5AD62027-2DA8-96B3-9D33-71BEB96F2B92}"/>
              </a:ext>
            </a:extLst>
          </p:cNvPr>
          <p:cNvCxnSpPr>
            <a:cxnSpLocks/>
          </p:cNvCxnSpPr>
          <p:nvPr/>
        </p:nvCxnSpPr>
        <p:spPr>
          <a:xfrm rot="5400000">
            <a:off x="8490751" y="4079269"/>
            <a:ext cx="1119981" cy="700304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013D228-4D87-8E98-A2C0-6F323EAE68D6}"/>
              </a:ext>
            </a:extLst>
          </p:cNvPr>
          <p:cNvCxnSpPr>
            <a:cxnSpLocks/>
          </p:cNvCxnSpPr>
          <p:nvPr/>
        </p:nvCxnSpPr>
        <p:spPr>
          <a:xfrm rot="5400000">
            <a:off x="8704468" y="4201706"/>
            <a:ext cx="2186384" cy="32406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5614537-702A-88F4-0C9E-2E38A15C6775}"/>
              </a:ext>
            </a:extLst>
          </p:cNvPr>
          <p:cNvCxnSpPr/>
          <p:nvPr/>
        </p:nvCxnSpPr>
        <p:spPr>
          <a:xfrm>
            <a:off x="10552561" y="3961902"/>
            <a:ext cx="0" cy="9350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84" name="頁尾版面配置區 1">
            <a:extLst>
              <a:ext uri="{FF2B5EF4-FFF2-40B4-BE49-F238E27FC236}">
                <a16:creationId xmlns:a16="http://schemas.microsoft.com/office/drawing/2014/main" id="{0DD44138-DE16-B269-AE9F-770E7A17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4105" y="5010270"/>
            <a:ext cx="1039812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Cold</a:t>
            </a:r>
            <a:r>
              <a:rPr lang="zh-TW" altLang="en-US" sz="1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trap</a:t>
            </a:r>
          </a:p>
        </p:txBody>
      </p:sp>
      <p:sp>
        <p:nvSpPr>
          <p:cNvPr id="24585" name="頁尾版面配置區 1">
            <a:extLst>
              <a:ext uri="{FF2B5EF4-FFF2-40B4-BE49-F238E27FC236}">
                <a16:creationId xmlns:a16="http://schemas.microsoft.com/office/drawing/2014/main" id="{1DBA2C88-390F-A0E7-9A53-F7E648EE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3316" y="5456928"/>
            <a:ext cx="1039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Manifold</a:t>
            </a:r>
            <a:r>
              <a:rPr lang="zh-TW" altLang="en-US" sz="140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6" name="頁尾版面配置區 1">
            <a:extLst>
              <a:ext uri="{FF2B5EF4-FFF2-40B4-BE49-F238E27FC236}">
                <a16:creationId xmlns:a16="http://schemas.microsoft.com/office/drawing/2014/main" id="{3B0F6D33-2722-56F4-5A80-7027BEAF9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6228" y="4849932"/>
            <a:ext cx="16192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 / Heater</a:t>
            </a:r>
          </a:p>
        </p:txBody>
      </p:sp>
      <p:sp>
        <p:nvSpPr>
          <p:cNvPr id="24587" name="頁尾版面配置區 1">
            <a:extLst>
              <a:ext uri="{FF2B5EF4-FFF2-40B4-BE49-F238E27FC236}">
                <a16:creationId xmlns:a16="http://schemas.microsoft.com/office/drawing/2014/main" id="{4705FB88-44BB-1053-8211-26E370B24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9848" y="5329357"/>
            <a:ext cx="13128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Spindle Cap</a:t>
            </a: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6716B8BB-74C8-0085-A613-C1B9493FC2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90178" y="4060151"/>
            <a:ext cx="2178050" cy="360362"/>
          </a:xfrm>
          <a:prstGeom prst="bentConnector3">
            <a:avLst>
              <a:gd name="adj1" fmla="val 66868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89" name="矩形 8">
            <a:extLst>
              <a:ext uri="{FF2B5EF4-FFF2-40B4-BE49-F238E27FC236}">
                <a16:creationId xmlns:a16="http://schemas.microsoft.com/office/drawing/2014/main" id="{79B57354-52D0-9E00-E1D1-6047C3101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894" y="799611"/>
            <a:ext cx="5043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FLOW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METER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1BD108-DA7F-1A00-F0B5-E19B248AA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2" y="2458686"/>
            <a:ext cx="3379457" cy="27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BE3C4-722E-39B0-E43E-0EFEED8FD590}"/>
              </a:ext>
            </a:extLst>
          </p:cNvPr>
          <p:cNvSpPr txBox="1"/>
          <p:nvPr/>
        </p:nvSpPr>
        <p:spPr bwMode="auto">
          <a:xfrm>
            <a:off x="675123" y="1688187"/>
            <a:ext cx="3047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eaLnBrk="0" fontAlgn="base" hangingPunct="0"/>
            <a:r>
              <a:rPr lang="en-US" sz="20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Mantle Heater</a:t>
            </a:r>
            <a:r>
              <a:rPr lang="zh-TW" sz="20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降溫</a:t>
            </a:r>
            <a:endParaRPr lang="en-US" sz="20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457200" eaLnBrk="0" fontAlgn="base" hangingPunct="0"/>
            <a:r>
              <a:rPr 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>調整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Alarm</a:t>
            </a:r>
            <a:r>
              <a:rPr lang="zh-TW" sz="2000" kern="12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新細明體" panose="02020500000000000000" pitchFamily="18" charset="-120"/>
              </a:rPr>
              <a:t>溫度</a:t>
            </a:r>
            <a:endParaRPr lang="en-US" sz="20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6830B8-EA1A-F901-B0ED-B39F408EAD91}"/>
              </a:ext>
            </a:extLst>
          </p:cNvPr>
          <p:cNvSpPr txBox="1"/>
          <p:nvPr/>
        </p:nvSpPr>
        <p:spPr bwMode="auto">
          <a:xfrm>
            <a:off x="675123" y="413832"/>
            <a:ext cx="60946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lang="en-US" sz="3600" b="1" dirty="0">
                <a:solidFill>
                  <a:srgbClr val="0070C0"/>
                </a:solidFill>
              </a:rPr>
              <a:t>SPM </a:t>
            </a:r>
            <a:r>
              <a:rPr lang="zh-TW" altLang="en-US" sz="3600" b="1" dirty="0">
                <a:solidFill>
                  <a:srgbClr val="0070C0"/>
                </a:solidFill>
              </a:rPr>
              <a:t>降溫及檢查</a:t>
            </a:r>
            <a:endParaRPr kumimoji="0" lang="en-US" sz="36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1">
            <a:extLst>
              <a:ext uri="{FF2B5EF4-FFF2-40B4-BE49-F238E27FC236}">
                <a16:creationId xmlns:a16="http://schemas.microsoft.com/office/drawing/2014/main" id="{7FA4C295-47AC-51CD-0141-269FA250E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2DB279A5-E974-46B2-8256-43F21EE324C8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411" name="文字方塊 2">
            <a:extLst>
              <a:ext uri="{FF2B5EF4-FFF2-40B4-BE49-F238E27FC236}">
                <a16:creationId xmlns:a16="http://schemas.microsoft.com/office/drawing/2014/main" id="{6713564A-4B56-37D9-494C-959B99A07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9" y="1441450"/>
            <a:ext cx="873918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/>
              <a:t>卸除</a:t>
            </a:r>
            <a:r>
              <a:rPr kumimoji="0" lang="en-US" altLang="zh-TW" dirty="0"/>
              <a:t>Vacuum Pipe</a:t>
            </a:r>
            <a:r>
              <a:rPr kumimoji="0" lang="zh-TW" altLang="en-US" dirty="0"/>
              <a:t>、降低</a:t>
            </a:r>
            <a:r>
              <a:rPr kumimoji="0" lang="en-US" altLang="zh-TW" dirty="0"/>
              <a:t>Shutter(M03)</a:t>
            </a:r>
            <a:r>
              <a:rPr kumimoji="0" lang="zh-TW" altLang="en-US" dirty="0"/>
              <a:t>、用</a:t>
            </a:r>
            <a:r>
              <a:rPr kumimoji="0" lang="en-US" altLang="zh-TW" dirty="0"/>
              <a:t>Low Vacuum</a:t>
            </a:r>
            <a:r>
              <a:rPr kumimoji="0" lang="zh-TW" altLang="en-US" dirty="0"/>
              <a:t>清潔爐管口 </a:t>
            </a:r>
            <a:r>
              <a:rPr kumimoji="0" lang="en-US" altLang="zh-TW" dirty="0"/>
              <a:t>&amp;</a:t>
            </a:r>
            <a:r>
              <a:rPr kumimoji="0" lang="zh-TW" altLang="en-US" dirty="0"/>
              <a:t> 地板、關上</a:t>
            </a:r>
            <a:r>
              <a:rPr kumimoji="0" lang="en-US" altLang="zh-TW" dirty="0"/>
              <a:t>Shutter</a:t>
            </a:r>
          </a:p>
          <a:p>
            <a:endParaRPr kumimoji="0" lang="en-US" altLang="zh-TW" dirty="0"/>
          </a:p>
          <a:p>
            <a:r>
              <a:rPr kumimoji="0" lang="zh-TW" altLang="en-US" dirty="0"/>
              <a:t>更換</a:t>
            </a:r>
            <a:r>
              <a:rPr kumimoji="0" lang="en-US" altLang="zh-TW" dirty="0"/>
              <a:t>Cold</a:t>
            </a:r>
            <a:r>
              <a:rPr kumimoji="0" lang="zh-TW" altLang="en-US" dirty="0"/>
              <a:t> </a:t>
            </a:r>
            <a:r>
              <a:rPr kumimoji="0" lang="en-US" altLang="zh-TW" dirty="0"/>
              <a:t>Trap</a:t>
            </a:r>
            <a:r>
              <a:rPr kumimoji="0" lang="zh-TW" altLang="en-US" dirty="0"/>
              <a:t>、</a:t>
            </a:r>
            <a:r>
              <a:rPr kumimoji="0" lang="en-US" altLang="zh-TW" dirty="0"/>
              <a:t> Vacuum Pipe</a:t>
            </a:r>
            <a:r>
              <a:rPr kumimoji="0" lang="zh-TW" altLang="en-US" dirty="0"/>
              <a:t>備品</a:t>
            </a:r>
            <a:endParaRPr kumimoji="0" lang="en-US" altLang="zh-TW" dirty="0"/>
          </a:p>
          <a:p>
            <a:endParaRPr kumimoji="0" lang="en-US" altLang="zh-TW" dirty="0"/>
          </a:p>
          <a:p>
            <a:r>
              <a:rPr kumimoji="0" lang="zh-TW" altLang="en-US" dirty="0"/>
              <a:t>空出時間清潔原件</a:t>
            </a:r>
            <a:r>
              <a:rPr kumimoji="0" lang="en-US" altLang="zh-TW" dirty="0"/>
              <a:t>Vacuum Pipe</a:t>
            </a:r>
            <a:r>
              <a:rPr kumimoji="0" lang="zh-TW" altLang="en-US" dirty="0"/>
              <a:t>、</a:t>
            </a:r>
            <a:r>
              <a:rPr kumimoji="0" lang="en-US" altLang="zh-TW" dirty="0"/>
              <a:t> Cold</a:t>
            </a:r>
            <a:r>
              <a:rPr kumimoji="0" lang="zh-TW" altLang="en-US" dirty="0"/>
              <a:t> </a:t>
            </a:r>
            <a:r>
              <a:rPr kumimoji="0" lang="en-US" altLang="zh-TW" dirty="0"/>
              <a:t>Trap(</a:t>
            </a:r>
            <a:r>
              <a:rPr kumimoji="0" lang="zh-TW" altLang="en-US" dirty="0"/>
              <a:t>需拆解</a:t>
            </a:r>
            <a:r>
              <a:rPr kumimoji="0" lang="en-US" altLang="zh-TW" dirty="0"/>
              <a:t>)</a:t>
            </a:r>
            <a:r>
              <a:rPr kumimoji="0" lang="zh-TW" altLang="en-US" dirty="0"/>
              <a:t>、</a:t>
            </a:r>
            <a:endParaRPr kumimoji="0" lang="en-US" altLang="zh-TW" dirty="0"/>
          </a:p>
          <a:p>
            <a:pPr>
              <a:buFont typeface="Wingdings 2" panose="05020102010507070707" pitchFamily="18" charset="2"/>
              <a:buNone/>
            </a:pPr>
            <a:r>
              <a:rPr kumimoji="0" lang="zh-TW" altLang="en-US" dirty="0"/>
              <a:t>與</a:t>
            </a:r>
            <a:r>
              <a:rPr kumimoji="0" lang="en-US" altLang="zh-TW" dirty="0"/>
              <a:t>Center Ring</a:t>
            </a:r>
            <a:r>
              <a:rPr kumimoji="0" lang="zh-TW" altLang="en-US" dirty="0"/>
              <a:t>放至震盪槽</a:t>
            </a:r>
            <a:r>
              <a:rPr kumimoji="0" lang="en-US" altLang="zh-TW" dirty="0"/>
              <a:t>(</a:t>
            </a:r>
            <a:r>
              <a:rPr kumimoji="0" lang="zh-TW" altLang="en-US" dirty="0"/>
              <a:t>左槽為</a:t>
            </a:r>
            <a:r>
              <a:rPr kumimoji="0" lang="en-US" altLang="zh-TW" dirty="0"/>
              <a:t>NITRIDE</a:t>
            </a:r>
            <a:r>
              <a:rPr kumimoji="0" lang="zh-TW" altLang="en-US" dirty="0"/>
              <a:t>水洗，右槽為</a:t>
            </a:r>
            <a:r>
              <a:rPr kumimoji="0" lang="en-US" altLang="zh-TW" dirty="0"/>
              <a:t>POLY/TEOS</a:t>
            </a:r>
            <a:r>
              <a:rPr kumimoji="0" lang="zh-TW" altLang="en-US" dirty="0"/>
              <a:t>震盪</a:t>
            </a:r>
            <a:r>
              <a:rPr kumimoji="0" lang="en-US" altLang="zh-TW" dirty="0"/>
              <a:t>)</a:t>
            </a:r>
          </a:p>
          <a:p>
            <a:endParaRPr kumimoji="0" lang="en-US" altLang="zh-TW" dirty="0"/>
          </a:p>
        </p:txBody>
      </p:sp>
      <p:sp>
        <p:nvSpPr>
          <p:cNvPr id="17412" name="標題 1">
            <a:extLst>
              <a:ext uri="{FF2B5EF4-FFF2-40B4-BE49-F238E27FC236}">
                <a16:creationId xmlns:a16="http://schemas.microsoft.com/office/drawing/2014/main" id="{30AA0F06-8DF6-7C8D-3605-510436312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9158"/>
            <a:ext cx="77724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拆裝及清潔</a:t>
            </a:r>
          </a:p>
        </p:txBody>
      </p:sp>
      <p:grpSp>
        <p:nvGrpSpPr>
          <p:cNvPr id="17413" name="群組 12">
            <a:extLst>
              <a:ext uri="{FF2B5EF4-FFF2-40B4-BE49-F238E27FC236}">
                <a16:creationId xmlns:a16="http://schemas.microsoft.com/office/drawing/2014/main" id="{A6F8E91E-2F42-C828-571B-1585466970CA}"/>
              </a:ext>
            </a:extLst>
          </p:cNvPr>
          <p:cNvGrpSpPr>
            <a:grpSpLocks/>
          </p:cNvGrpSpPr>
          <p:nvPr/>
        </p:nvGrpSpPr>
        <p:grpSpPr bwMode="auto">
          <a:xfrm>
            <a:off x="6230939" y="3284538"/>
            <a:ext cx="4211637" cy="2868612"/>
            <a:chOff x="2987824" y="2719968"/>
            <a:chExt cx="2880320" cy="2244402"/>
          </a:xfrm>
        </p:grpSpPr>
        <p:pic>
          <p:nvPicPr>
            <p:cNvPr id="17418" name="Picture 3">
              <a:extLst>
                <a:ext uri="{FF2B5EF4-FFF2-40B4-BE49-F238E27FC236}">
                  <a16:creationId xmlns:a16="http://schemas.microsoft.com/office/drawing/2014/main" id="{E9B41FDC-A029-B80C-87B3-C6EADC93C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2"/>
            <a:stretch>
              <a:fillRect/>
            </a:stretch>
          </p:blipFill>
          <p:spPr bwMode="auto">
            <a:xfrm>
              <a:off x="2987824" y="2719968"/>
              <a:ext cx="2880320" cy="2244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1503220C-1404-AF17-BB66-06D4369589B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284" y="3213065"/>
              <a:ext cx="0" cy="216118"/>
            </a:xfrm>
            <a:prstGeom prst="straightConnector1">
              <a:avLst/>
            </a:prstGeom>
            <a:ln w="28575">
              <a:solidFill>
                <a:srgbClr val="FE0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F0C68E-FBD1-8EEB-659A-D66959E56204}"/>
                </a:ext>
              </a:extLst>
            </p:cNvPr>
            <p:cNvSpPr/>
            <p:nvPr/>
          </p:nvSpPr>
          <p:spPr>
            <a:xfrm>
              <a:off x="4607665" y="2998189"/>
              <a:ext cx="648153" cy="2148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E0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11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管口</a:t>
              </a:r>
            </a:p>
          </p:txBody>
        </p:sp>
      </p:grpSp>
      <p:grpSp>
        <p:nvGrpSpPr>
          <p:cNvPr id="17414" name="群組 21">
            <a:extLst>
              <a:ext uri="{FF2B5EF4-FFF2-40B4-BE49-F238E27FC236}">
                <a16:creationId xmlns:a16="http://schemas.microsoft.com/office/drawing/2014/main" id="{295C2494-5C4E-70F7-7D14-D52219813220}"/>
              </a:ext>
            </a:extLst>
          </p:cNvPr>
          <p:cNvGrpSpPr>
            <a:grpSpLocks/>
          </p:cNvGrpSpPr>
          <p:nvPr/>
        </p:nvGrpSpPr>
        <p:grpSpPr bwMode="auto">
          <a:xfrm>
            <a:off x="1863725" y="3284538"/>
            <a:ext cx="4102100" cy="2868612"/>
            <a:chOff x="875801" y="3473132"/>
            <a:chExt cx="3051458" cy="2335962"/>
          </a:xfrm>
        </p:grpSpPr>
        <p:pic>
          <p:nvPicPr>
            <p:cNvPr id="17415" name="Picture 9">
              <a:extLst>
                <a:ext uri="{FF2B5EF4-FFF2-40B4-BE49-F238E27FC236}">
                  <a16:creationId xmlns:a16="http://schemas.microsoft.com/office/drawing/2014/main" id="{0CB1DCE5-44AB-2E80-8E82-5E8568ABE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2"/>
            <a:stretch>
              <a:fillRect/>
            </a:stretch>
          </p:blipFill>
          <p:spPr bwMode="auto">
            <a:xfrm>
              <a:off x="875801" y="3473132"/>
              <a:ext cx="3051458" cy="2335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50A222FB-21A5-ED72-029C-443B424516F5}"/>
                </a:ext>
              </a:extLst>
            </p:cNvPr>
            <p:cNvCxnSpPr>
              <a:cxnSpLocks/>
            </p:cNvCxnSpPr>
            <p:nvPr/>
          </p:nvCxnSpPr>
          <p:spPr>
            <a:xfrm>
              <a:off x="1547736" y="3835096"/>
              <a:ext cx="0" cy="376184"/>
            </a:xfrm>
            <a:prstGeom prst="straightConnector1">
              <a:avLst/>
            </a:prstGeom>
            <a:ln w="28575">
              <a:solidFill>
                <a:srgbClr val="FE0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ECF0799-6B62-06FB-53E7-9C6692280E12}"/>
                </a:ext>
              </a:extLst>
            </p:cNvPr>
            <p:cNvSpPr/>
            <p:nvPr/>
          </p:nvSpPr>
          <p:spPr>
            <a:xfrm>
              <a:off x="1193465" y="3656700"/>
              <a:ext cx="708543" cy="1796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E0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1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Cold Trap</a:t>
              </a:r>
              <a:endPara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CC5E8-4E37-F7A4-CF33-E945D732537C}"/>
              </a:ext>
            </a:extLst>
          </p:cNvPr>
          <p:cNvSpPr/>
          <p:nvPr/>
        </p:nvSpPr>
        <p:spPr>
          <a:xfrm>
            <a:off x="532285" y="744512"/>
            <a:ext cx="2820730" cy="480416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2B58-7AB6-F0BA-1ABD-27E7B1B1E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848BEB9-935C-4C5F-B562-7FFDC235095C}" type="slidenum">
              <a:rPr kumimoji="0" lang="zh-TW" altLang="en-US" b="0">
                <a:solidFill>
                  <a:schemeClr val="bg1"/>
                </a:solidFill>
                <a:ea typeface="微軟正黑體" panose="020B0604030504040204" pitchFamily="34" charset="-120"/>
              </a:rPr>
              <a:pPr eaLnBrk="1" hangingPunct="1"/>
              <a:t>6</a:t>
            </a:fld>
            <a:endParaRPr kumimoji="0" lang="zh-TW" altLang="en-US" b="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367" name="標題 3">
            <a:extLst>
              <a:ext uri="{FF2B5EF4-FFF2-40B4-BE49-F238E27FC236}">
                <a16:creationId xmlns:a16="http://schemas.microsoft.com/office/drawing/2014/main" id="{A229F20F-2A94-5D29-8AA0-38A2EF0875CA}"/>
              </a:ext>
            </a:extLst>
          </p:cNvPr>
          <p:cNvSpPr txBox="1">
            <a:spLocks/>
          </p:cNvSpPr>
          <p:nvPr/>
        </p:nvSpPr>
        <p:spPr bwMode="auto">
          <a:xfrm>
            <a:off x="715988" y="97702"/>
            <a:ext cx="5715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ea typeface="微軟正黑體" panose="020B0604030504040204" pitchFamily="34" charset="-120"/>
              </a:rPr>
              <a:t>Remove APC Automatic Pressure controller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TW" sz="1600" u="sng" dirty="0">
              <a:ea typeface="微軟正黑體" panose="020B0604030504040204" pitchFamily="34" charset="-120"/>
            </a:endParaRPr>
          </a:p>
        </p:txBody>
      </p:sp>
      <p:sp>
        <p:nvSpPr>
          <p:cNvPr id="15368" name="標題 3">
            <a:extLst>
              <a:ext uri="{FF2B5EF4-FFF2-40B4-BE49-F238E27FC236}">
                <a16:creationId xmlns:a16="http://schemas.microsoft.com/office/drawing/2014/main" id="{533B30A9-9945-0828-7FFA-F770B70E9E66}"/>
              </a:ext>
            </a:extLst>
          </p:cNvPr>
          <p:cNvSpPr txBox="1">
            <a:spLocks/>
          </p:cNvSpPr>
          <p:nvPr/>
        </p:nvSpPr>
        <p:spPr bwMode="auto">
          <a:xfrm>
            <a:off x="725156" y="4814718"/>
            <a:ext cx="24349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1. Unplug APC power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(backside of machine</a:t>
            </a:r>
            <a:r>
              <a:rPr lang="en-US" altLang="zh-TW" sz="1200" b="0" dirty="0"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TW" sz="1600" dirty="0">
              <a:ea typeface="微軟正黑體" panose="020B0604030504040204" pitchFamily="34" charset="-120"/>
            </a:endParaRPr>
          </a:p>
        </p:txBody>
      </p:sp>
      <p:pic>
        <p:nvPicPr>
          <p:cNvPr id="15372" name="Picture 2">
            <a:extLst>
              <a:ext uri="{FF2B5EF4-FFF2-40B4-BE49-F238E27FC236}">
                <a16:creationId xmlns:a16="http://schemas.microsoft.com/office/drawing/2014/main" id="{36A2B3F5-F67B-1048-5E26-876F8551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1" y="788744"/>
            <a:ext cx="2650812" cy="181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3">
            <a:extLst>
              <a:ext uri="{FF2B5EF4-FFF2-40B4-BE49-F238E27FC236}">
                <a16:creationId xmlns:a16="http://schemas.microsoft.com/office/drawing/2014/main" id="{4069C722-AE3B-5515-8EED-BAEA70C16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1" y="2646955"/>
            <a:ext cx="2650812" cy="19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DCF1BC0-0E57-735D-D8C1-B95DF5A8C8F2}"/>
              </a:ext>
            </a:extLst>
          </p:cNvPr>
          <p:cNvSpPr/>
          <p:nvPr/>
        </p:nvSpPr>
        <p:spPr>
          <a:xfrm>
            <a:off x="3472753" y="3431136"/>
            <a:ext cx="2744047" cy="325173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A8E83-81A4-7D59-9B20-2807603D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6" y="3656158"/>
            <a:ext cx="2583854" cy="23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4E03FAC5-C9BA-A9A8-F6C0-F7577EA05D46}"/>
              </a:ext>
            </a:extLst>
          </p:cNvPr>
          <p:cNvSpPr txBox="1">
            <a:spLocks/>
          </p:cNvSpPr>
          <p:nvPr/>
        </p:nvSpPr>
        <p:spPr bwMode="auto">
          <a:xfrm>
            <a:off x="3512147" y="5932660"/>
            <a:ext cx="2583853" cy="7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2. Disconnect APC   power cable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966E1B-0042-01B9-28DB-998A59F644EA}"/>
              </a:ext>
            </a:extLst>
          </p:cNvPr>
          <p:cNvSpPr/>
          <p:nvPr/>
        </p:nvSpPr>
        <p:spPr>
          <a:xfrm>
            <a:off x="6303713" y="763121"/>
            <a:ext cx="2829769" cy="3767667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BE6B735-8D49-5E5E-4CF1-6B55FF4B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234" y="1111881"/>
            <a:ext cx="2472715" cy="23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0" name="標題 3">
            <a:extLst>
              <a:ext uri="{FF2B5EF4-FFF2-40B4-BE49-F238E27FC236}">
                <a16:creationId xmlns:a16="http://schemas.microsoft.com/office/drawing/2014/main" id="{5C1BA45D-4FEE-A337-0FC2-4DA585FB17FD}"/>
              </a:ext>
            </a:extLst>
          </p:cNvPr>
          <p:cNvSpPr txBox="1">
            <a:spLocks/>
          </p:cNvSpPr>
          <p:nvPr/>
        </p:nvSpPr>
        <p:spPr bwMode="auto">
          <a:xfrm>
            <a:off x="6538969" y="3485318"/>
            <a:ext cx="2151004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3. Remove APC mounting screw x4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0198BA3-EDB8-C479-EA04-DB4260B5F475}"/>
              </a:ext>
            </a:extLst>
          </p:cNvPr>
          <p:cNvSpPr/>
          <p:nvPr/>
        </p:nvSpPr>
        <p:spPr>
          <a:xfrm>
            <a:off x="9253220" y="3031744"/>
            <a:ext cx="2744047" cy="370675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 dirty="0"/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9B3B3805-839C-2EE7-CEC4-B21E1538E8EF}"/>
              </a:ext>
            </a:extLst>
          </p:cNvPr>
          <p:cNvGrpSpPr>
            <a:grpSpLocks/>
          </p:cNvGrpSpPr>
          <p:nvPr/>
        </p:nvGrpSpPr>
        <p:grpSpPr bwMode="auto">
          <a:xfrm>
            <a:off x="9458759" y="3348971"/>
            <a:ext cx="2392558" cy="2634345"/>
            <a:chOff x="7054118" y="2424767"/>
            <a:chExt cx="1868537" cy="2482850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C2EE31DD-FAC5-5C94-D7F3-2AAB7D76E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118" y="2424767"/>
              <a:ext cx="1868537" cy="248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Down Arrow 8">
              <a:extLst>
                <a:ext uri="{FF2B5EF4-FFF2-40B4-BE49-F238E27FC236}">
                  <a16:creationId xmlns:a16="http://schemas.microsoft.com/office/drawing/2014/main" id="{D2A74A23-7C80-AAEA-D983-15620C9B60A9}"/>
                </a:ext>
              </a:extLst>
            </p:cNvPr>
            <p:cNvSpPr/>
            <p:nvPr/>
          </p:nvSpPr>
          <p:spPr>
            <a:xfrm>
              <a:off x="8230303" y="2972573"/>
              <a:ext cx="304635" cy="684757"/>
            </a:xfrm>
            <a:prstGeom prst="downArrow">
              <a:avLst/>
            </a:prstGeom>
            <a:solidFill>
              <a:srgbClr val="FF0000">
                <a:alpha val="8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" name="標題 3">
            <a:extLst>
              <a:ext uri="{FF2B5EF4-FFF2-40B4-BE49-F238E27FC236}">
                <a16:creationId xmlns:a16="http://schemas.microsoft.com/office/drawing/2014/main" id="{BB359ADA-6B22-31A7-2D76-E7EF4F3D040C}"/>
              </a:ext>
            </a:extLst>
          </p:cNvPr>
          <p:cNvSpPr txBox="1">
            <a:spLocks/>
          </p:cNvSpPr>
          <p:nvPr/>
        </p:nvSpPr>
        <p:spPr bwMode="auto">
          <a:xfrm>
            <a:off x="9514050" y="5874898"/>
            <a:ext cx="228197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4. Slowly pull down to remove APC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D1AB27B-1AE6-F177-2DEB-20CA10AE27B8}"/>
              </a:ext>
            </a:extLst>
          </p:cNvPr>
          <p:cNvSpPr/>
          <p:nvPr/>
        </p:nvSpPr>
        <p:spPr>
          <a:xfrm>
            <a:off x="7391400" y="1384300"/>
            <a:ext cx="2895600" cy="519729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77EF8-4C9E-D61E-B5AA-732F16F6A106}"/>
              </a:ext>
            </a:extLst>
          </p:cNvPr>
          <p:cNvSpPr/>
          <p:nvPr/>
        </p:nvSpPr>
        <p:spPr>
          <a:xfrm>
            <a:off x="4343400" y="1384301"/>
            <a:ext cx="2552700" cy="519952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E4865-6CA9-6852-BA22-824DBA250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09CAC66-6C82-43E1-BC5B-100D5A683B28}" type="slidenum">
              <a:rPr kumimoji="0" lang="zh-TW" altLang="en-US" b="0">
                <a:solidFill>
                  <a:schemeClr val="bg1"/>
                </a:solidFill>
                <a:ea typeface="微軟正黑體" panose="020B0604030504040204" pitchFamily="34" charset="-120"/>
              </a:rPr>
              <a:pPr eaLnBrk="1" hangingPunct="1"/>
              <a:t>7</a:t>
            </a:fld>
            <a:endParaRPr kumimoji="0" lang="zh-TW" altLang="en-US" b="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414" name="標題 3">
            <a:extLst>
              <a:ext uri="{FF2B5EF4-FFF2-40B4-BE49-F238E27FC236}">
                <a16:creationId xmlns:a16="http://schemas.microsoft.com/office/drawing/2014/main" id="{436EF896-A153-013D-2484-9064040B1E62}"/>
              </a:ext>
            </a:extLst>
          </p:cNvPr>
          <p:cNvSpPr txBox="1">
            <a:spLocks/>
          </p:cNvSpPr>
          <p:nvPr/>
        </p:nvSpPr>
        <p:spPr bwMode="auto">
          <a:xfrm>
            <a:off x="2949327" y="196851"/>
            <a:ext cx="666643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ea typeface="微軟正黑體" panose="020B0604030504040204" pitchFamily="34" charset="-120"/>
              </a:rPr>
              <a:t>APC Assembly and Cleaning Procedure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7415" name="標題 3">
            <a:extLst>
              <a:ext uri="{FF2B5EF4-FFF2-40B4-BE49-F238E27FC236}">
                <a16:creationId xmlns:a16="http://schemas.microsoft.com/office/drawing/2014/main" id="{46A2F302-B702-DC0C-1338-9C05D08F8677}"/>
              </a:ext>
            </a:extLst>
          </p:cNvPr>
          <p:cNvSpPr txBox="1">
            <a:spLocks/>
          </p:cNvSpPr>
          <p:nvPr/>
        </p:nvSpPr>
        <p:spPr bwMode="auto">
          <a:xfrm>
            <a:off x="1247836" y="757269"/>
            <a:ext cx="213542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ea typeface="微軟正黑體" panose="020B0604030504040204" pitchFamily="34" charset="-120"/>
              </a:rPr>
              <a:t>APC Assembly</a:t>
            </a:r>
          </a:p>
        </p:txBody>
      </p:sp>
      <p:sp>
        <p:nvSpPr>
          <p:cNvPr id="17416" name="標題 3">
            <a:extLst>
              <a:ext uri="{FF2B5EF4-FFF2-40B4-BE49-F238E27FC236}">
                <a16:creationId xmlns:a16="http://schemas.microsoft.com/office/drawing/2014/main" id="{90919C0C-25B6-5820-9EEF-175DA2BD2E88}"/>
              </a:ext>
            </a:extLst>
          </p:cNvPr>
          <p:cNvSpPr txBox="1">
            <a:spLocks/>
          </p:cNvSpPr>
          <p:nvPr/>
        </p:nvSpPr>
        <p:spPr bwMode="auto">
          <a:xfrm>
            <a:off x="4353984" y="5717990"/>
            <a:ext cx="254211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200" b="0" dirty="0">
                <a:ea typeface="微軟正黑體" panose="020B0604030504040204" pitchFamily="34" charset="-120"/>
              </a:rPr>
              <a:t>1. Remove APC shutter screw (x5)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7417" name="標題 3">
            <a:extLst>
              <a:ext uri="{FF2B5EF4-FFF2-40B4-BE49-F238E27FC236}">
                <a16:creationId xmlns:a16="http://schemas.microsoft.com/office/drawing/2014/main" id="{D3081078-DA4E-BA28-6850-D037A2AF517F}"/>
              </a:ext>
            </a:extLst>
          </p:cNvPr>
          <p:cNvSpPr txBox="1">
            <a:spLocks/>
          </p:cNvSpPr>
          <p:nvPr/>
        </p:nvSpPr>
        <p:spPr bwMode="auto">
          <a:xfrm>
            <a:off x="7725390" y="5852226"/>
            <a:ext cx="21510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200" b="0" dirty="0">
                <a:ea typeface="微軟正黑體" panose="020B0604030504040204" pitchFamily="34" charset="-120"/>
              </a:rPr>
              <a:t>2. Clean APC Parts using cloth and IPA then Install</a:t>
            </a:r>
            <a:endParaRPr lang="en-US" altLang="zh-TW" sz="1200" dirty="0">
              <a:ea typeface="微軟正黑體" panose="020B0604030504040204" pitchFamily="34" charset="-120"/>
            </a:endParaRPr>
          </a:p>
        </p:txBody>
      </p:sp>
      <p:pic>
        <p:nvPicPr>
          <p:cNvPr id="17419" name="Picture 3">
            <a:extLst>
              <a:ext uri="{FF2B5EF4-FFF2-40B4-BE49-F238E27FC236}">
                <a16:creationId xmlns:a16="http://schemas.microsoft.com/office/drawing/2014/main" id="{70E3E8DC-CFB6-BB1B-7AA6-E97DFB03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28" y="1726013"/>
            <a:ext cx="2500843" cy="376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4">
            <a:extLst>
              <a:ext uri="{FF2B5EF4-FFF2-40B4-BE49-F238E27FC236}">
                <a16:creationId xmlns:a16="http://schemas.microsoft.com/office/drawing/2014/main" id="{DAE13EAA-02A3-F674-992E-73E2CB65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5" y="3941763"/>
            <a:ext cx="2732914" cy="204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5">
            <a:extLst>
              <a:ext uri="{FF2B5EF4-FFF2-40B4-BE49-F238E27FC236}">
                <a16:creationId xmlns:a16="http://schemas.microsoft.com/office/drawing/2014/main" id="{4980745D-36B4-F4E9-1D75-3781CB19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65" y="1600201"/>
            <a:ext cx="2732914" cy="209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E61363AC-0F01-F5CA-74AD-26BAC3E3956A}"/>
              </a:ext>
            </a:extLst>
          </p:cNvPr>
          <p:cNvSpPr/>
          <p:nvPr/>
        </p:nvSpPr>
        <p:spPr>
          <a:xfrm rot="16200000">
            <a:off x="7004050" y="3592513"/>
            <a:ext cx="349250" cy="349250"/>
          </a:xfrm>
          <a:prstGeom prst="downArrow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5DB3766-FC1A-D877-3BD1-D0C878C13B5C}"/>
              </a:ext>
            </a:extLst>
          </p:cNvPr>
          <p:cNvSpPr/>
          <p:nvPr/>
        </p:nvSpPr>
        <p:spPr>
          <a:xfrm>
            <a:off x="946149" y="1384301"/>
            <a:ext cx="2895599" cy="519952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3204A-796E-AF99-DD76-43C12445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56" y="1782794"/>
            <a:ext cx="2493780" cy="440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ular Callout 15">
            <a:extLst>
              <a:ext uri="{FF2B5EF4-FFF2-40B4-BE49-F238E27FC236}">
                <a16:creationId xmlns:a16="http://schemas.microsoft.com/office/drawing/2014/main" id="{204D64F8-A8B1-81CF-F961-148D212CAC9F}"/>
              </a:ext>
            </a:extLst>
          </p:cNvPr>
          <p:cNvSpPr/>
          <p:nvPr/>
        </p:nvSpPr>
        <p:spPr>
          <a:xfrm>
            <a:off x="1818348" y="1514877"/>
            <a:ext cx="1358900" cy="228600"/>
          </a:xfrm>
          <a:prstGeom prst="wedgeRoundRectCallout">
            <a:avLst>
              <a:gd name="adj1" fmla="val 10842"/>
              <a:gd name="adj2" fmla="val 497025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600" b="1" dirty="0">
                <a:solidFill>
                  <a:schemeClr val="tx1"/>
                </a:solidFill>
              </a:rPr>
              <a:t>APC Shutter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16">
            <a:extLst>
              <a:ext uri="{FF2B5EF4-FFF2-40B4-BE49-F238E27FC236}">
                <a16:creationId xmlns:a16="http://schemas.microsoft.com/office/drawing/2014/main" id="{70509842-66B3-3F99-59A4-67B9A458A24E}"/>
              </a:ext>
            </a:extLst>
          </p:cNvPr>
          <p:cNvSpPr/>
          <p:nvPr/>
        </p:nvSpPr>
        <p:spPr>
          <a:xfrm>
            <a:off x="1055158" y="6115562"/>
            <a:ext cx="1524000" cy="457200"/>
          </a:xfrm>
          <a:prstGeom prst="wedgeRoundRectCallout">
            <a:avLst>
              <a:gd name="adj1" fmla="val 33866"/>
              <a:gd name="adj2" fmla="val -102610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100" b="1" dirty="0">
                <a:solidFill>
                  <a:schemeClr val="tx1"/>
                </a:solidFill>
              </a:rPr>
              <a:t>APC </a:t>
            </a:r>
            <a:r>
              <a:rPr lang="zh-TW" altLang="en-US" sz="1100" b="1" dirty="0">
                <a:solidFill>
                  <a:schemeClr val="tx1"/>
                </a:solidFill>
              </a:rPr>
              <a:t> </a:t>
            </a:r>
            <a:r>
              <a:rPr lang="en-US" altLang="zh-TW" sz="1100" b="1" dirty="0">
                <a:solidFill>
                  <a:schemeClr val="tx1"/>
                </a:solidFill>
              </a:rPr>
              <a:t>Motor – control rotation of shutter</a:t>
            </a:r>
            <a:endParaRPr lang="zh-TW" altLang="en-US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01615E-A992-2978-E42E-36296A3C3A97}"/>
              </a:ext>
            </a:extLst>
          </p:cNvPr>
          <p:cNvSpPr/>
          <p:nvPr/>
        </p:nvSpPr>
        <p:spPr>
          <a:xfrm>
            <a:off x="1023931" y="1295400"/>
            <a:ext cx="3013083" cy="487680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87431-2127-0F58-2D40-28BCBB4711B8}"/>
              </a:ext>
            </a:extLst>
          </p:cNvPr>
          <p:cNvSpPr/>
          <p:nvPr/>
        </p:nvSpPr>
        <p:spPr>
          <a:xfrm>
            <a:off x="7504104" y="1295399"/>
            <a:ext cx="2971800" cy="487680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16A28-7703-BCE8-E82D-C2803F0390D4}"/>
              </a:ext>
            </a:extLst>
          </p:cNvPr>
          <p:cNvSpPr/>
          <p:nvPr/>
        </p:nvSpPr>
        <p:spPr>
          <a:xfrm>
            <a:off x="4225918" y="1295399"/>
            <a:ext cx="3089282" cy="487680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AF058467-BDC9-C4A0-8A5D-2FB2BB328682}"/>
              </a:ext>
            </a:extLst>
          </p:cNvPr>
          <p:cNvSpPr txBox="1">
            <a:spLocks/>
          </p:cNvSpPr>
          <p:nvPr/>
        </p:nvSpPr>
        <p:spPr bwMode="auto">
          <a:xfrm>
            <a:off x="1044572" y="5402263"/>
            <a:ext cx="2971799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Tx/>
              <a:buAutoNum type="arabicPeriod"/>
              <a:defRPr/>
            </a:pPr>
            <a:r>
              <a:rPr lang="en-US" altLang="zh-TW" sz="1800" b="0" dirty="0">
                <a:ea typeface="微軟正黑體" pitchFamily="34" charset="-120"/>
              </a:rPr>
              <a:t>Assemble APC and </a:t>
            </a:r>
          </a:p>
          <a:p>
            <a:pPr>
              <a:spcBef>
                <a:spcPct val="0"/>
              </a:spcBef>
              <a:buClrTx/>
              <a:buFont typeface="Arial" charset="0"/>
              <a:buNone/>
              <a:defRPr/>
            </a:pPr>
            <a:r>
              <a:rPr lang="en-US" altLang="zh-TW" sz="1800" b="0" dirty="0">
                <a:ea typeface="微軟正黑體" pitchFamily="34" charset="-120"/>
              </a:rPr>
              <a:t>     connect  power supply</a:t>
            </a:r>
            <a:endParaRPr lang="en-US" altLang="zh-TW" sz="1800" dirty="0">
              <a:ea typeface="微軟正黑體" pitchFamily="34" charset="-12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F85E-FAC8-8EDC-7BF7-7A91FA6D6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6DBADE9-0C6F-4174-8FE1-B6E5E1D727A5}" type="slidenum">
              <a:rPr kumimoji="0" lang="zh-TW" altLang="en-US" b="0">
                <a:solidFill>
                  <a:schemeClr val="bg1"/>
                </a:solidFill>
                <a:ea typeface="微軟正黑體" panose="020B0604030504040204" pitchFamily="34" charset="-120"/>
              </a:rPr>
              <a:pPr eaLnBrk="1" hangingPunct="1"/>
              <a:t>8</a:t>
            </a:fld>
            <a:endParaRPr kumimoji="0" lang="zh-TW" altLang="en-US" b="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8439" name="Picture 2">
            <a:extLst>
              <a:ext uri="{FF2B5EF4-FFF2-40B4-BE49-F238E27FC236}">
                <a16:creationId xmlns:a16="http://schemas.microsoft.com/office/drawing/2014/main" id="{8264DD63-DA3D-E8DD-2A71-C8E28C7D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57" y="1759632"/>
            <a:ext cx="2713228" cy="329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3">
            <a:extLst>
              <a:ext uri="{FF2B5EF4-FFF2-40B4-BE49-F238E27FC236}">
                <a16:creationId xmlns:a16="http://schemas.microsoft.com/office/drawing/2014/main" id="{AE2EA2F5-3E11-67A5-6282-C3F2A34A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42" y="1699991"/>
            <a:ext cx="2800107" cy="335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8441" name="標題 3">
            <a:extLst>
              <a:ext uri="{FF2B5EF4-FFF2-40B4-BE49-F238E27FC236}">
                <a16:creationId xmlns:a16="http://schemas.microsoft.com/office/drawing/2014/main" id="{B54BF901-3F98-2648-1824-0EBF478F1975}"/>
              </a:ext>
            </a:extLst>
          </p:cNvPr>
          <p:cNvSpPr txBox="1">
            <a:spLocks/>
          </p:cNvSpPr>
          <p:nvPr/>
        </p:nvSpPr>
        <p:spPr bwMode="auto">
          <a:xfrm>
            <a:off x="1044572" y="363536"/>
            <a:ext cx="8001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微軟正黑體" panose="020B0604030504040204" pitchFamily="34" charset="-120"/>
              </a:rPr>
              <a:t>APC </a:t>
            </a:r>
            <a:r>
              <a:rPr lang="zh-TW" altLang="en-US" sz="1800" dirty="0">
                <a:ea typeface="微軟正黑體" panose="020B0604030504040204" pitchFamily="34" charset="-120"/>
              </a:rPr>
              <a:t>測試</a:t>
            </a:r>
            <a:r>
              <a:rPr lang="en-US" altLang="zh-TW" sz="1800" dirty="0">
                <a:ea typeface="微軟正黑體" panose="020B0604030504040204" pitchFamily="34" charset="-120"/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微軟正黑體" panose="020B0604030504040204" pitchFamily="34" charset="-120"/>
              </a:rPr>
              <a:t>	</a:t>
            </a:r>
            <a:r>
              <a:rPr lang="en-US" altLang="zh-TW" sz="1800" b="0" dirty="0">
                <a:ea typeface="微軟正黑體" panose="020B0604030504040204" pitchFamily="34" charset="-120"/>
              </a:rPr>
              <a:t>- in front of machine controller move  APC set OPEN and CLOSE</a:t>
            </a:r>
          </a:p>
        </p:txBody>
      </p:sp>
      <p:pic>
        <p:nvPicPr>
          <p:cNvPr id="18442" name="Picture 4">
            <a:extLst>
              <a:ext uri="{FF2B5EF4-FFF2-40B4-BE49-F238E27FC236}">
                <a16:creationId xmlns:a16="http://schemas.microsoft.com/office/drawing/2014/main" id="{C6DE135D-E80B-C9ED-9EA5-AD914C71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53" y="1431926"/>
            <a:ext cx="268563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3">
            <a:extLst>
              <a:ext uri="{FF2B5EF4-FFF2-40B4-BE49-F238E27FC236}">
                <a16:creationId xmlns:a16="http://schemas.microsoft.com/office/drawing/2014/main" id="{36ECE66C-4053-CED5-25DF-780CA3A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998913"/>
            <a:ext cx="1446213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3">
            <a:extLst>
              <a:ext uri="{FF2B5EF4-FFF2-40B4-BE49-F238E27FC236}">
                <a16:creationId xmlns:a16="http://schemas.microsoft.com/office/drawing/2014/main" id="{CF296A05-6DD9-B9C2-30F8-5DA6BF73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53" y="3862698"/>
            <a:ext cx="2685635" cy="169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8445" name="標題 3">
            <a:extLst>
              <a:ext uri="{FF2B5EF4-FFF2-40B4-BE49-F238E27FC236}">
                <a16:creationId xmlns:a16="http://schemas.microsoft.com/office/drawing/2014/main" id="{1922667C-AF54-BB3D-6D29-985E933D0A18}"/>
              </a:ext>
            </a:extLst>
          </p:cNvPr>
          <p:cNvSpPr txBox="1">
            <a:spLocks/>
          </p:cNvSpPr>
          <p:nvPr/>
        </p:nvSpPr>
        <p:spPr bwMode="auto">
          <a:xfrm>
            <a:off x="4318580" y="5607955"/>
            <a:ext cx="265054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2. Move to CLOSE and check value </a:t>
            </a:r>
            <a:r>
              <a:rPr lang="en-US" altLang="zh-TW" sz="1800" b="0" dirty="0">
                <a:ea typeface="微軟正黑體" panose="020B0604030504040204" pitchFamily="34" charset="-120"/>
                <a:sym typeface="Wingdings" panose="05000000000000000000" pitchFamily="2" charset="2"/>
              </a:rPr>
              <a:t> 25 ±5</a:t>
            </a:r>
            <a:r>
              <a:rPr lang="en-US" altLang="zh-TW" sz="1800" b="0" dirty="0">
                <a:ea typeface="微軟正黑體" panose="020B0604030504040204" pitchFamily="34" charset="-120"/>
              </a:rPr>
              <a:t> 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sp>
        <p:nvSpPr>
          <p:cNvPr id="18446" name="標題 3">
            <a:extLst>
              <a:ext uri="{FF2B5EF4-FFF2-40B4-BE49-F238E27FC236}">
                <a16:creationId xmlns:a16="http://schemas.microsoft.com/office/drawing/2014/main" id="{B9EF56BA-500C-069F-D166-2014D1F44E38}"/>
              </a:ext>
            </a:extLst>
          </p:cNvPr>
          <p:cNvSpPr txBox="1">
            <a:spLocks/>
          </p:cNvSpPr>
          <p:nvPr/>
        </p:nvSpPr>
        <p:spPr bwMode="auto">
          <a:xfrm>
            <a:off x="7564528" y="5660342"/>
            <a:ext cx="257809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TW" sz="1800" b="0" dirty="0">
                <a:ea typeface="微軟正黑體" panose="020B0604030504040204" pitchFamily="34" charset="-120"/>
              </a:rPr>
              <a:t>3. Move to OPEN and check value </a:t>
            </a:r>
            <a:r>
              <a:rPr lang="en-US" altLang="zh-TW" sz="1800" b="0" dirty="0">
                <a:ea typeface="微軟正黑體" panose="020B0604030504040204" pitchFamily="34" charset="-120"/>
                <a:sym typeface="Wingdings" panose="05000000000000000000" pitchFamily="2" charset="2"/>
              </a:rPr>
              <a:t> 500 ±5</a:t>
            </a:r>
            <a:r>
              <a:rPr lang="en-US" altLang="zh-TW" sz="1800" b="0" dirty="0">
                <a:ea typeface="微軟正黑體" panose="020B0604030504040204" pitchFamily="34" charset="-120"/>
              </a:rPr>
              <a:t> </a:t>
            </a:r>
            <a:endParaRPr lang="en-US" altLang="zh-TW" sz="1800" dirty="0">
              <a:ea typeface="微軟正黑體" panose="020B0604030504040204" pitchFamily="34" charset="-12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2A31ADBB-2722-13B1-9345-8F47C3BBD078}"/>
              </a:ext>
            </a:extLst>
          </p:cNvPr>
          <p:cNvSpPr/>
          <p:nvPr/>
        </p:nvSpPr>
        <p:spPr>
          <a:xfrm>
            <a:off x="6289671" y="1302433"/>
            <a:ext cx="838200" cy="457200"/>
          </a:xfrm>
          <a:prstGeom prst="wedgeRoundRectCallout">
            <a:avLst>
              <a:gd name="adj1" fmla="val -41926"/>
              <a:gd name="adj2" fmla="val 277341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差距</a:t>
            </a:r>
            <a:r>
              <a:rPr lang="en-US" altLang="zh-TW" sz="1200" dirty="0">
                <a:solidFill>
                  <a:schemeClr val="tx1"/>
                </a:solidFill>
              </a:rPr>
              <a:t>= 1mm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22A8ABE-60DA-46C0-AD61-351586FB9C6A}"/>
              </a:ext>
            </a:extLst>
          </p:cNvPr>
          <p:cNvSpPr/>
          <p:nvPr/>
        </p:nvSpPr>
        <p:spPr>
          <a:xfrm>
            <a:off x="8502649" y="986802"/>
            <a:ext cx="2350359" cy="558199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507" name="標題 3">
            <a:extLst>
              <a:ext uri="{FF2B5EF4-FFF2-40B4-BE49-F238E27FC236}">
                <a16:creationId xmlns:a16="http://schemas.microsoft.com/office/drawing/2014/main" id="{004DC960-1C7B-CA73-0BE5-A7884776E3C8}"/>
              </a:ext>
            </a:extLst>
          </p:cNvPr>
          <p:cNvSpPr txBox="1">
            <a:spLocks/>
          </p:cNvSpPr>
          <p:nvPr/>
        </p:nvSpPr>
        <p:spPr bwMode="auto">
          <a:xfrm>
            <a:off x="8538368" y="5590794"/>
            <a:ext cx="2278920" cy="109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600" b="0" dirty="0">
                <a:ea typeface="微軟正黑體" panose="020B0604030504040204" pitchFamily="34" charset="-120"/>
              </a:rPr>
              <a:t>4. Clean valve seal and replace all</a:t>
            </a:r>
            <a:r>
              <a:rPr lang="zh-TW" altLang="en-US" sz="1600" b="0" dirty="0">
                <a:ea typeface="微軟正黑體" panose="020B0604030504040204" pitchFamily="34" charset="-120"/>
              </a:rPr>
              <a:t> </a:t>
            </a:r>
            <a:r>
              <a:rPr lang="en-US" altLang="zh-TW" sz="1600" b="0" dirty="0" err="1">
                <a:ea typeface="微軟正黑體" panose="020B0604030504040204" pitchFamily="34" charset="-120"/>
              </a:rPr>
              <a:t>o-ring</a:t>
            </a:r>
            <a:r>
              <a:rPr lang="en-US" altLang="zh-TW" sz="1600" b="0" dirty="0">
                <a:ea typeface="微軟正黑體" panose="020B0604030504040204" pitchFamily="34" charset="-120"/>
              </a:rPr>
              <a:t>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600" b="0" dirty="0">
                <a:ea typeface="微軟正黑體" panose="020B0604030504040204" pitchFamily="34" charset="-120"/>
              </a:rPr>
              <a:t>And assemble to install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C8390-82D6-BA80-817A-74D02C7BC4CA}"/>
              </a:ext>
            </a:extLst>
          </p:cNvPr>
          <p:cNvSpPr/>
          <p:nvPr/>
        </p:nvSpPr>
        <p:spPr>
          <a:xfrm>
            <a:off x="6048702" y="986802"/>
            <a:ext cx="2160320" cy="558199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509" name="標題 3">
            <a:extLst>
              <a:ext uri="{FF2B5EF4-FFF2-40B4-BE49-F238E27FC236}">
                <a16:creationId xmlns:a16="http://schemas.microsoft.com/office/drawing/2014/main" id="{A869A8EA-C3E0-157E-5985-75BA49B18BB9}"/>
              </a:ext>
            </a:extLst>
          </p:cNvPr>
          <p:cNvSpPr txBox="1">
            <a:spLocks/>
          </p:cNvSpPr>
          <p:nvPr/>
        </p:nvSpPr>
        <p:spPr bwMode="auto">
          <a:xfrm>
            <a:off x="6074841" y="5833959"/>
            <a:ext cx="2102269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1600" b="0" dirty="0">
                <a:ea typeface="微軟正黑體" panose="020B0604030504040204" pitchFamily="34" charset="-120"/>
              </a:rPr>
              <a:t>3. Clean MV housing using cloth + IPA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A9DEA-58CC-7469-D6DB-5BEE6302A7D6}"/>
              </a:ext>
            </a:extLst>
          </p:cNvPr>
          <p:cNvSpPr/>
          <p:nvPr/>
        </p:nvSpPr>
        <p:spPr>
          <a:xfrm>
            <a:off x="3479034" y="986802"/>
            <a:ext cx="2288192" cy="5581991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511" name="標題 3">
            <a:extLst>
              <a:ext uri="{FF2B5EF4-FFF2-40B4-BE49-F238E27FC236}">
                <a16:creationId xmlns:a16="http://schemas.microsoft.com/office/drawing/2014/main" id="{4CDE8206-E172-3F97-6CE0-EA65B300B941}"/>
              </a:ext>
            </a:extLst>
          </p:cNvPr>
          <p:cNvSpPr txBox="1">
            <a:spLocks/>
          </p:cNvSpPr>
          <p:nvPr/>
        </p:nvSpPr>
        <p:spPr bwMode="auto">
          <a:xfrm>
            <a:off x="3590991" y="5793366"/>
            <a:ext cx="20642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2000" b="0" dirty="0">
                <a:ea typeface="微軟正黑體" panose="020B0604030504040204" pitchFamily="34" charset="-120"/>
              </a:rPr>
              <a:t>2. Disconnect MV parts</a:t>
            </a:r>
            <a:endParaRPr lang="en-US" altLang="zh-TW" sz="2000" dirty="0">
              <a:ea typeface="微軟正黑體" panose="020B0604030504040204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491A7-5C1B-77E4-CF35-D4FA496E4602}"/>
              </a:ext>
            </a:extLst>
          </p:cNvPr>
          <p:cNvSpPr/>
          <p:nvPr/>
        </p:nvSpPr>
        <p:spPr>
          <a:xfrm>
            <a:off x="1118657" y="1033804"/>
            <a:ext cx="2019300" cy="5487988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513" name="標題 3">
            <a:extLst>
              <a:ext uri="{FF2B5EF4-FFF2-40B4-BE49-F238E27FC236}">
                <a16:creationId xmlns:a16="http://schemas.microsoft.com/office/drawing/2014/main" id="{5087F9C9-A625-AFFE-A1B4-0AA800025ABF}"/>
              </a:ext>
            </a:extLst>
          </p:cNvPr>
          <p:cNvSpPr txBox="1">
            <a:spLocks/>
          </p:cNvSpPr>
          <p:nvPr/>
        </p:nvSpPr>
        <p:spPr bwMode="auto">
          <a:xfrm>
            <a:off x="1155168" y="4816475"/>
            <a:ext cx="19462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600" b="0" dirty="0">
                <a:ea typeface="微軟正黑體" panose="020B0604030504040204" pitchFamily="34" charset="-120"/>
              </a:rPr>
              <a:t>1. Remove x6 screw  on top to open MV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B531E-3CD2-9887-2D3D-F1E562DE9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2674637-8EB2-45DE-A6B7-565051EB3935}" type="slidenum">
              <a:rPr kumimoji="0" lang="zh-TW" altLang="en-US" b="0">
                <a:solidFill>
                  <a:schemeClr val="bg1"/>
                </a:solidFill>
                <a:ea typeface="微軟正黑體" panose="020B0604030504040204" pitchFamily="34" charset="-120"/>
              </a:rPr>
              <a:pPr eaLnBrk="1" hangingPunct="1"/>
              <a:t>9</a:t>
            </a:fld>
            <a:endParaRPr kumimoji="0" lang="zh-TW" altLang="en-US" b="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21515" name="Picture 2">
            <a:extLst>
              <a:ext uri="{FF2B5EF4-FFF2-40B4-BE49-F238E27FC236}">
                <a16:creationId xmlns:a16="http://schemas.microsoft.com/office/drawing/2014/main" id="{5ABDBD4A-0FE7-384F-3ACA-5BDAB4B3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7" y="1064634"/>
            <a:ext cx="18764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3">
            <a:extLst>
              <a:ext uri="{FF2B5EF4-FFF2-40B4-BE49-F238E27FC236}">
                <a16:creationId xmlns:a16="http://schemas.microsoft.com/office/drawing/2014/main" id="{FFA43D4E-3B46-F943-D951-DE469FE7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03" y="1064634"/>
            <a:ext cx="1993654" cy="364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4">
            <a:extLst>
              <a:ext uri="{FF2B5EF4-FFF2-40B4-BE49-F238E27FC236}">
                <a16:creationId xmlns:a16="http://schemas.microsoft.com/office/drawing/2014/main" id="{5F7116D9-44ED-4170-9E48-208D56C2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58" y="3559324"/>
            <a:ext cx="2069808" cy="231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5">
            <a:extLst>
              <a:ext uri="{FF2B5EF4-FFF2-40B4-BE49-F238E27FC236}">
                <a16:creationId xmlns:a16="http://schemas.microsoft.com/office/drawing/2014/main" id="{D1D3D474-0CCC-D0D5-E1EC-1F74DD8C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02" y="1575772"/>
            <a:ext cx="2148168" cy="188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6">
            <a:extLst>
              <a:ext uri="{FF2B5EF4-FFF2-40B4-BE49-F238E27FC236}">
                <a16:creationId xmlns:a16="http://schemas.microsoft.com/office/drawing/2014/main" id="{A5B9A6FD-9D60-36B9-866A-417B67D3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49" y="3727715"/>
            <a:ext cx="2351576" cy="194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7">
            <a:extLst>
              <a:ext uri="{FF2B5EF4-FFF2-40B4-BE49-F238E27FC236}">
                <a16:creationId xmlns:a16="http://schemas.microsoft.com/office/drawing/2014/main" id="{F359259E-64FA-74BB-63CD-B46005B9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97" y="1478662"/>
            <a:ext cx="2344811" cy="207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1521" name="標題 3">
            <a:extLst>
              <a:ext uri="{FF2B5EF4-FFF2-40B4-BE49-F238E27FC236}">
                <a16:creationId xmlns:a16="http://schemas.microsoft.com/office/drawing/2014/main" id="{F5DB5B70-849A-A4B6-0EDD-68AE840A7621}"/>
              </a:ext>
            </a:extLst>
          </p:cNvPr>
          <p:cNvSpPr txBox="1">
            <a:spLocks/>
          </p:cNvSpPr>
          <p:nvPr/>
        </p:nvSpPr>
        <p:spPr bwMode="auto">
          <a:xfrm>
            <a:off x="1155168" y="109641"/>
            <a:ext cx="5715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2400" dirty="0">
                <a:ea typeface="微軟正黑體" panose="020B0604030504040204" pitchFamily="34" charset="-120"/>
              </a:rPr>
              <a:t>MV Cleaning Procedure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873</Words>
  <Application>Microsoft Office PowerPoint</Application>
  <PresentationFormat>寬螢幕</PresentationFormat>
  <Paragraphs>208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微軟正黑體</vt:lpstr>
      <vt:lpstr>Arial</vt:lpstr>
      <vt:lpstr>Berlin Sans FB Demi</vt:lpstr>
      <vt:lpstr>Calibri</vt:lpstr>
      <vt:lpstr>Franklin Gothic Book</vt:lpstr>
      <vt:lpstr>Times New Roman</vt:lpstr>
      <vt:lpstr>Wingdings 2</vt:lpstr>
      <vt:lpstr>Nuvoton佈景主題</vt:lpstr>
      <vt:lpstr>Nuvoton佈景主題</vt:lpstr>
      <vt:lpstr>Nuvoton佈景主題</vt:lpstr>
      <vt:lpstr>爐管新人學習進度報告</vt:lpstr>
      <vt:lpstr>PowerPoint 簡報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117</cp:revision>
  <dcterms:created xsi:type="dcterms:W3CDTF">2024-08-30T08:59:27Z</dcterms:created>
  <dcterms:modified xsi:type="dcterms:W3CDTF">2024-10-07T07:05:54Z</dcterms:modified>
</cp:coreProperties>
</file>